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3"/>
  </p:notesMasterIdLst>
  <p:handoutMasterIdLst>
    <p:handoutMasterId r:id="rId24"/>
  </p:handoutMasterIdLst>
  <p:sldIdLst>
    <p:sldId id="286" r:id="rId9"/>
    <p:sldId id="344" r:id="rId10"/>
    <p:sldId id="348" r:id="rId11"/>
    <p:sldId id="346" r:id="rId12"/>
    <p:sldId id="350" r:id="rId13"/>
    <p:sldId id="347" r:id="rId14"/>
    <p:sldId id="349" r:id="rId15"/>
    <p:sldId id="354" r:id="rId16"/>
    <p:sldId id="356" r:id="rId17"/>
    <p:sldId id="357" r:id="rId18"/>
    <p:sldId id="351" r:id="rId19"/>
    <p:sldId id="352" r:id="rId20"/>
    <p:sldId id="353" r:id="rId21"/>
    <p:sldId id="301" r:id="rId22"/>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0" autoAdjust="0"/>
    <p:restoredTop sz="94660"/>
  </p:normalViewPr>
  <p:slideViewPr>
    <p:cSldViewPr snapToGrid="0">
      <p:cViewPr varScale="1">
        <p:scale>
          <a:sx n="124" d="100"/>
          <a:sy n="124" d="100"/>
        </p:scale>
        <p:origin x="1016" y="168"/>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7/1/24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7/1/24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32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86601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 id="2147484328" r:id="rId3"/>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Layout" Target="../slideLayouts/slideLayout9.xml"/><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1.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988170"/>
            <a:ext cx="7652082" cy="2350387"/>
          </a:xfrm>
        </p:spPr>
        <p:txBody>
          <a:bodyPr>
            <a:spAutoFit/>
          </a:bodyPr>
          <a:lstStyle/>
          <a:p>
            <a:r>
              <a:rPr lang="en-US" sz="1800" dirty="0">
                <a:solidFill>
                  <a:schemeClr val="bg1"/>
                </a:solidFill>
              </a:rPr>
              <a:t>Todd Steissberg</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 2024</a:t>
            </a: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609600" y="1681279"/>
            <a:ext cx="7430429" cy="577850"/>
          </a:xfrm>
        </p:spPr>
        <p:txBody>
          <a:bodyPr wrap="square">
            <a:spAutoFit/>
          </a:bodyPr>
          <a:lstStyle/>
          <a:p>
            <a:pPr>
              <a:lnSpc>
                <a:spcPct val="150000"/>
              </a:lnSpc>
            </a:pPr>
            <a:r>
              <a:rPr lang="en-US" sz="2400" dirty="0"/>
              <a:t>Hydrodynamics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4" name="Picture 3" descr="A close up of a sign&#10;&#10;Description automatically generated">
            <a:extLst>
              <a:ext uri="{FF2B5EF4-FFF2-40B4-BE49-F238E27FC236}">
                <a16:creationId xmlns:a16="http://schemas.microsoft.com/office/drawing/2014/main" id="{19001B73-352B-E462-7C44-B9832FF04B06}"/>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4346" y="5549256"/>
            <a:ext cx="873281" cy="856330"/>
          </a:xfrm>
          <a:prstGeom prst="rect">
            <a:avLst/>
          </a:prstGeom>
        </p:spPr>
      </p:pic>
      <p:grpSp>
        <p:nvGrpSpPr>
          <p:cNvPr id="5" name="Group 4">
            <a:extLst>
              <a:ext uri="{FF2B5EF4-FFF2-40B4-BE49-F238E27FC236}">
                <a16:creationId xmlns:a16="http://schemas.microsoft.com/office/drawing/2014/main" id="{8F9BEF78-D56B-3775-0719-860A6E405334}"/>
              </a:ext>
            </a:extLst>
          </p:cNvPr>
          <p:cNvGrpSpPr/>
          <p:nvPr/>
        </p:nvGrpSpPr>
        <p:grpSpPr>
          <a:xfrm>
            <a:off x="8261685" y="5635231"/>
            <a:ext cx="1162230" cy="1296087"/>
            <a:chOff x="8261685" y="5635231"/>
            <a:chExt cx="1162230" cy="1296087"/>
          </a:xfrm>
        </p:grpSpPr>
        <p:pic>
          <p:nvPicPr>
            <p:cNvPr id="8" name="Picture 7">
              <a:extLst>
                <a:ext uri="{FF2B5EF4-FFF2-40B4-BE49-F238E27FC236}">
                  <a16:creationId xmlns:a16="http://schemas.microsoft.com/office/drawing/2014/main" id="{97C9EDDA-AC82-2330-FAE1-B5A1540686F7}"/>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9" name="WordArt 3" descr="Environmental Systems &#10;Modeling Team">
              <a:extLst>
                <a:ext uri="{FF2B5EF4-FFF2-40B4-BE49-F238E27FC236}">
                  <a16:creationId xmlns:a16="http://schemas.microsoft.com/office/drawing/2014/main" id="{844879FF-C42E-5708-2E81-CF23BC1E5943}"/>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2663" y="541582"/>
            <a:ext cx="4446710" cy="2964473"/>
          </a:xfrm>
          <a:prstGeom prst="rect">
            <a:avLst/>
          </a:prstGeom>
        </p:spPr>
      </p:pic>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Harmful Algal Blooms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081094"/>
            <a:ext cx="6886264" cy="5203796"/>
          </a:xfrm>
        </p:spPr>
        <p:txBody>
          <a:bodyPr/>
          <a:lstStyle/>
          <a:p>
            <a:pPr marL="342900" indent="-342900">
              <a:buFont typeface="Arial" panose="020B0604020202020204" pitchFamily="34" charset="0"/>
              <a:buChar char="•"/>
            </a:pPr>
            <a:r>
              <a:rPr lang="en-US" b="0" dirty="0">
                <a:solidFill>
                  <a:schemeClr val="tx1"/>
                </a:solidFill>
              </a:rPr>
              <a:t>Conditions that lead to Harmful Algal Blooms (HAB) include:</a:t>
            </a:r>
          </a:p>
          <a:p>
            <a:pPr marL="914400" lvl="1" indent="-342900"/>
            <a:r>
              <a:rPr lang="en-US" b="0" dirty="0">
                <a:solidFill>
                  <a:schemeClr val="tx1"/>
                </a:solidFill>
              </a:rPr>
              <a:t>Warm water temperatures</a:t>
            </a:r>
          </a:p>
          <a:p>
            <a:pPr marL="914400" lvl="1" indent="-342900"/>
            <a:r>
              <a:rPr lang="en-US" b="0" dirty="0">
                <a:solidFill>
                  <a:schemeClr val="tx1"/>
                </a:solidFill>
              </a:rPr>
              <a:t>High nutrient and algae concentrations</a:t>
            </a:r>
          </a:p>
          <a:p>
            <a:pPr marL="914400" lvl="1" indent="-342900"/>
            <a:r>
              <a:rPr lang="en-US" b="0" dirty="0">
                <a:solidFill>
                  <a:schemeClr val="tx1"/>
                </a:solidFill>
              </a:rPr>
              <a:t>Low flows and velocities (currents, mixing)</a:t>
            </a:r>
          </a:p>
          <a:p>
            <a:pPr marL="342900" indent="-342900">
              <a:buFont typeface="Arial" panose="020B0604020202020204" pitchFamily="34" charset="0"/>
              <a:buChar char="•"/>
            </a:pPr>
            <a:r>
              <a:rPr lang="en-US" b="0" dirty="0">
                <a:solidFill>
                  <a:schemeClr val="tx1"/>
                </a:solidFill>
              </a:rPr>
              <a:t>Climate change is expected to generally increase surface water temperatures, which will increase vertical stratification.</a:t>
            </a:r>
          </a:p>
          <a:p>
            <a:pPr marL="342900" indent="-342900">
              <a:buFont typeface="Arial" panose="020B0604020202020204" pitchFamily="34" charset="0"/>
              <a:buChar char="•"/>
            </a:pPr>
            <a:r>
              <a:rPr lang="en-US" b="0" dirty="0">
                <a:solidFill>
                  <a:schemeClr val="tx1"/>
                </a:solidFill>
              </a:rPr>
              <a:t>These factors are expected to increase the severity and frequency of occurrence of harmful algal blooms in the future.</a:t>
            </a:r>
          </a:p>
          <a:p>
            <a:pPr marL="914400" lvl="1" indent="-342900"/>
            <a:endParaRPr lang="en-US" b="0" dirty="0">
              <a:solidFill>
                <a:schemeClr val="tx1"/>
              </a:solidFill>
            </a:endParaRPr>
          </a:p>
          <a:p>
            <a:endParaRPr lang="en-US" b="0" dirty="0">
              <a:solidFill>
                <a:schemeClr val="tx1"/>
              </a:solidFill>
            </a:endParaRPr>
          </a:p>
          <a:p>
            <a:pPr marL="342900" indent="-342900">
              <a:buFont typeface="Arial" panose="020B0604020202020204" pitchFamily="34" charset="0"/>
              <a:buChar char="•"/>
            </a:pPr>
            <a:endParaRPr lang="en-US" b="0" dirty="0">
              <a:solidFill>
                <a:schemeClr val="tx1"/>
              </a:solidFill>
            </a:endParaRP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10</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52" y="3503416"/>
            <a:ext cx="7349635" cy="27561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872" y="3503488"/>
            <a:ext cx="4136501" cy="2757668"/>
          </a:xfrm>
          <a:prstGeom prst="rect">
            <a:avLst/>
          </a:prstGeom>
        </p:spPr>
      </p:pic>
    </p:spTree>
    <p:extLst>
      <p:ext uri="{BB962C8B-B14F-4D97-AF65-F5344CB8AC3E}">
        <p14:creationId xmlns:p14="http://schemas.microsoft.com/office/powerpoint/2010/main" val="412029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Introduction to Fluid Dynamics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1" y="1225550"/>
            <a:ext cx="5689599" cy="5059340"/>
          </a:xfrm>
        </p:spPr>
        <p:txBody>
          <a:bodyPr/>
          <a:lstStyle/>
          <a:p>
            <a:pPr marL="285750" indent="-285750">
              <a:buFont typeface="Arial" panose="020B0604020202020204" pitchFamily="34" charset="0"/>
              <a:buChar char="•"/>
            </a:pPr>
            <a:r>
              <a:rPr lang="en-US" b="0" dirty="0">
                <a:solidFill>
                  <a:schemeClr val="tx1"/>
                </a:solidFill>
              </a:rPr>
              <a:t>Important Properties:</a:t>
            </a:r>
          </a:p>
          <a:p>
            <a:pPr marL="857250" lvl="1" indent="-285750"/>
            <a:r>
              <a:rPr lang="en-US" b="0" dirty="0">
                <a:solidFill>
                  <a:schemeClr val="tx1"/>
                </a:solidFill>
              </a:rPr>
              <a:t>Flow, Q</a:t>
            </a:r>
          </a:p>
          <a:p>
            <a:pPr marL="857250" lvl="1" indent="-285750"/>
            <a:r>
              <a:rPr lang="en-US" b="0" dirty="0">
                <a:solidFill>
                  <a:schemeClr val="tx1"/>
                </a:solidFill>
              </a:rPr>
              <a:t>Velocity, V</a:t>
            </a:r>
          </a:p>
          <a:p>
            <a:pPr marL="857250" lvl="1" indent="-285750"/>
            <a:r>
              <a:rPr lang="en-US" b="0" dirty="0">
                <a:solidFill>
                  <a:schemeClr val="tx1"/>
                </a:solidFill>
              </a:rPr>
              <a:t>Area, A</a:t>
            </a:r>
          </a:p>
          <a:p>
            <a:pPr marL="857250" lvl="1" indent="-285750"/>
            <a:r>
              <a:rPr lang="en-US" b="0" dirty="0">
                <a:solidFill>
                  <a:schemeClr val="tx1"/>
                </a:solidFill>
              </a:rPr>
              <a:t>Pressure, P</a:t>
            </a:r>
          </a:p>
          <a:p>
            <a:pPr marL="857250" lvl="1" indent="-285750"/>
            <a:r>
              <a:rPr lang="en-US" b="0" dirty="0">
                <a:solidFill>
                  <a:schemeClr val="tx1"/>
                </a:solidFill>
              </a:rPr>
              <a:t>Density, </a:t>
            </a:r>
            <a:r>
              <a:rPr lang="en-US" b="0" dirty="0">
                <a:solidFill>
                  <a:schemeClr val="tx1"/>
                </a:solidFill>
                <a:latin typeface="Symbol" pitchFamily="2" charset="2"/>
              </a:rPr>
              <a:t>r</a:t>
            </a:r>
          </a:p>
          <a:p>
            <a:pPr marL="857250" lvl="1" indent="-285750"/>
            <a:r>
              <a:rPr lang="en-US" b="0" dirty="0">
                <a:solidFill>
                  <a:schemeClr val="tx1"/>
                </a:solidFill>
              </a:rPr>
              <a:t>Height of water body: controls potential energy, H or z</a:t>
            </a:r>
          </a:p>
          <a:p>
            <a:pPr marL="857250" lvl="1" indent="-285750"/>
            <a:r>
              <a:rPr lang="en-US" b="0" dirty="0">
                <a:solidFill>
                  <a:schemeClr val="tx1"/>
                </a:solidFill>
              </a:rPr>
              <a:t>Depth within water body: controls pressure, D or z</a:t>
            </a:r>
          </a:p>
          <a:p>
            <a:pPr marL="857250" lvl="1" indent="-285750"/>
            <a:r>
              <a:rPr lang="en-US" b="0" dirty="0">
                <a:solidFill>
                  <a:schemeClr val="tx1"/>
                </a:solidFill>
              </a:rPr>
              <a:t>Viscosity, </a:t>
            </a:r>
            <a:r>
              <a:rPr lang="en-US" b="0" dirty="0">
                <a:solidFill>
                  <a:schemeClr val="tx1"/>
                </a:solidFill>
                <a:latin typeface="Symbol" pitchFamily="2" charset="2"/>
              </a:rPr>
              <a:t>n</a:t>
            </a:r>
          </a:p>
          <a:p>
            <a:pPr marL="285750" indent="-285750">
              <a:buFont typeface="Arial" panose="020B0604020202020204" pitchFamily="34" charset="0"/>
              <a:buChar char="•"/>
            </a:pPr>
            <a:r>
              <a:rPr lang="en-US" b="0" dirty="0">
                <a:solidFill>
                  <a:schemeClr val="tx1"/>
                </a:solidFill>
              </a:rPr>
              <a:t>Three laws of conservation:</a:t>
            </a:r>
          </a:p>
          <a:p>
            <a:pPr marL="857250" lvl="1" indent="-285750"/>
            <a:r>
              <a:rPr lang="en-US" b="0" dirty="0">
                <a:solidFill>
                  <a:schemeClr val="tx1"/>
                </a:solidFill>
              </a:rPr>
              <a:t>Conservation of Mass</a:t>
            </a:r>
          </a:p>
          <a:p>
            <a:pPr marL="857250" lvl="1" indent="-285750"/>
            <a:r>
              <a:rPr lang="en-US" b="0" dirty="0">
                <a:solidFill>
                  <a:schemeClr val="tx1"/>
                </a:solidFill>
              </a:rPr>
              <a:t>Conservation of Momentum</a:t>
            </a:r>
          </a:p>
          <a:p>
            <a:pPr marL="857250" lvl="1" indent="-285750"/>
            <a:r>
              <a:rPr lang="en-US" b="0" dirty="0">
                <a:solidFill>
                  <a:schemeClr val="tx1"/>
                </a:solidFill>
              </a:rPr>
              <a:t>Conservation of Energy (not covered)</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11</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1image1486201552">
            <a:extLst>
              <a:ext uri="{FF2B5EF4-FFF2-40B4-BE49-F238E27FC236}">
                <a16:creationId xmlns:a16="http://schemas.microsoft.com/office/drawing/2014/main" id="{1DFDC73F-4655-55BA-D2F7-BCC9D8EFF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036" y="4456090"/>
            <a:ext cx="4638848" cy="16894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7AD4B6F-EDD8-C37E-0F65-B35FB194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553" y="934422"/>
            <a:ext cx="4257494" cy="322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6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Conservation of Mass: Continuity Equation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11175999" cy="5059340"/>
              </a:xfrm>
            </p:spPr>
            <p:txBody>
              <a:bodyPr/>
              <a:lstStyle/>
              <a:p>
                <a:pPr marL="285750" indent="-285750">
                  <a:buFont typeface="Arial" panose="020B0604020202020204" pitchFamily="34" charset="0"/>
                  <a:buChar char="•"/>
                </a:pPr>
                <a:r>
                  <a:rPr lang="en-US" b="0" dirty="0">
                    <a:solidFill>
                      <a:schemeClr val="tx1"/>
                    </a:solidFill>
                  </a:rPr>
                  <a:t>The mass entering a system must equal the mass exiting the system, if mass does not change within the system.</a:t>
                </a:r>
              </a:p>
              <a:p>
                <a:pPr marL="285750" indent="-285750">
                  <a:buFont typeface="Arial" panose="020B0604020202020204" pitchFamily="34" charset="0"/>
                  <a:buChar char="•"/>
                </a:pPr>
                <a:r>
                  <a:rPr lang="en-US" b="0" dirty="0">
                    <a:solidFill>
                      <a:schemeClr val="tx1"/>
                    </a:solidFill>
                  </a:rPr>
                  <a:t>Consider the figure below, which describes an</a:t>
                </a:r>
                <a:r>
                  <a:rPr lang="en-US" b="0" i="1" dirty="0">
                    <a:solidFill>
                      <a:schemeClr val="tx1"/>
                    </a:solidFill>
                  </a:rPr>
                  <a:t> element</a:t>
                </a:r>
                <a:r>
                  <a:rPr lang="en-US" b="0" dirty="0">
                    <a:solidFill>
                      <a:schemeClr val="tx1"/>
                    </a:solidFill>
                  </a:rPr>
                  <a:t> of water. Think of this element as a full water tank.</a:t>
                </a:r>
              </a:p>
              <a:p>
                <a:pPr marL="285750" indent="-285750">
                  <a:buFont typeface="Arial" panose="020B0604020202020204" pitchFamily="34" charset="0"/>
                  <a:buChar char="•"/>
                </a:pPr>
                <a:r>
                  <a:rPr lang="en-US" b="0" dirty="0">
                    <a:solidFill>
                      <a:schemeClr val="tx1"/>
                    </a:solidFill>
                  </a:rPr>
                  <a:t>In surface water models, water is usually considered </a:t>
                </a:r>
                <a:r>
                  <a:rPr lang="en-US" b="0" i="1" dirty="0">
                    <a:solidFill>
                      <a:schemeClr val="tx1"/>
                    </a:solidFill>
                  </a:rPr>
                  <a:t>incompressible</a:t>
                </a:r>
                <a:r>
                  <a:rPr lang="en-US" b="0" dirty="0">
                    <a:solidFill>
                      <a:schemeClr val="tx1"/>
                    </a:solidFill>
                  </a:rPr>
                  <a:t>. Therefore, if water flows into full water tank, the same amount of water must flow out to conserve mass. </a:t>
                </a:r>
              </a:p>
              <a:p>
                <a:pPr marL="285750" indent="-285750">
                  <a:buFont typeface="Arial" panose="020B0604020202020204" pitchFamily="34" charset="0"/>
                  <a:buChar char="•"/>
                </a:pPr>
                <a:r>
                  <a:rPr lang="en-US" b="0" dirty="0">
                    <a:solidFill>
                      <a:schemeClr val="tx1"/>
                    </a:solidFill>
                  </a:rPr>
                  <a:t>This principle is described as the continuity equation:</a:t>
                </a:r>
              </a:p>
              <a:p>
                <a:pPr marL="285750" indent="-285750">
                  <a:buFont typeface="Arial" panose="020B0604020202020204" pitchFamily="34" charset="0"/>
                  <a:buChar char="•"/>
                </a:pPr>
                <a:endParaRPr lang="en-US" b="0" dirty="0">
                  <a:solidFill>
                    <a:schemeClr val="tx1"/>
                  </a:solidFill>
                </a:endParaRPr>
              </a:p>
              <a:p>
                <a:pPr lvl="1" indent="0">
                  <a:buNone/>
                </a:pPr>
                <a14:m>
                  <m:oMath xmlns:m="http://schemas.openxmlformats.org/officeDocument/2006/math">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𝑢</m:t>
                            </m:r>
                          </m:e>
                        </m:acc>
                      </m:num>
                      <m:den>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den>
                    </m:f>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𝑣</m:t>
                            </m:r>
                          </m:e>
                        </m:acc>
                      </m:num>
                      <m:den>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den>
                    </m:f>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𝑤</m:t>
                            </m:r>
                          </m:e>
                        </m:acc>
                      </m:num>
                      <m:den>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den>
                    </m:f>
                    <m:r>
                      <a:rPr lang="en-US" sz="2000" i="1">
                        <a:solidFill>
                          <a:schemeClr val="tx1"/>
                        </a:solidFill>
                        <a:latin typeface="Cambria Math" panose="02040503050406030204" pitchFamily="18" charset="0"/>
                      </a:rPr>
                      <m:t>=0</m:t>
                    </m:r>
                  </m:oMath>
                </a14:m>
                <a:r>
                  <a:rPr lang="en-US" sz="2000" dirty="0">
                    <a:solidFill>
                      <a:schemeClr val="tx1"/>
                    </a:solidFill>
                    <a:effectLst/>
                  </a:rPr>
                  <a:t> </a:t>
                </a:r>
                <a:endParaRPr lang="en-US" sz="2400" dirty="0">
                  <a:solidFill>
                    <a:schemeClr val="tx1"/>
                  </a:solidFill>
                  <a:effectLst/>
                </a:endParaRPr>
              </a:p>
              <a:p>
                <a:pPr marL="285750" indent="-285750">
                  <a:buFont typeface="Arial" panose="020B0604020202020204" pitchFamily="34" charset="0"/>
                  <a:buChar char="•"/>
                </a:pPr>
                <a:endParaRPr lang="en-US" b="0" dirty="0">
                  <a:solidFill>
                    <a:schemeClr val="tx1"/>
                  </a:solidFill>
                </a:endParaRPr>
              </a:p>
              <a:p>
                <a:pPr marL="357187" lvl="1" indent="0">
                  <a:buNone/>
                </a:pPr>
                <a:r>
                  <a:rPr lang="en-US" b="0" dirty="0">
                    <a:solidFill>
                      <a:schemeClr val="tx1"/>
                    </a:solidFill>
                  </a:rPr>
                  <a:t>where:</a:t>
                </a:r>
              </a:p>
              <a:p>
                <a:pPr marL="357187" lvl="1" indent="0">
                  <a:buNone/>
                </a:pPr>
                <a:endParaRPr lang="en-US" b="0" dirty="0">
                  <a:solidFill>
                    <a:schemeClr val="tx1"/>
                  </a:solidFill>
                </a:endParaRPr>
              </a:p>
              <a:p>
                <a:pPr marL="688975" lvl="2" indent="0" defTabSz="228600">
                  <a:buNone/>
                </a:pPr>
                <a:r>
                  <a:rPr lang="en-US" sz="1800" b="0" dirty="0">
                    <a:solidFill>
                      <a:schemeClr val="tx1"/>
                    </a:solidFill>
                  </a:rPr>
                  <a:t>u	=	x-direction velocity</a:t>
                </a:r>
              </a:p>
              <a:p>
                <a:pPr marL="688975" lvl="2" indent="0" defTabSz="228600">
                  <a:buNone/>
                </a:pPr>
                <a:r>
                  <a:rPr lang="en-US" sz="1800" b="0" dirty="0">
                    <a:solidFill>
                      <a:schemeClr val="tx1"/>
                    </a:solidFill>
                  </a:rPr>
                  <a:t>v	=	y-direction velocity</a:t>
                </a:r>
              </a:p>
              <a:p>
                <a:pPr marL="688975" lvl="2" indent="0" defTabSz="228600">
                  <a:buNone/>
                </a:pPr>
                <a:r>
                  <a:rPr lang="en-US" sz="1800" b="0" dirty="0">
                    <a:solidFill>
                      <a:schemeClr val="tx1"/>
                    </a:solidFill>
                  </a:rPr>
                  <a:t>w	=	z-direction velocity</a:t>
                </a:r>
                <a:r>
                  <a:rPr lang="en-US" sz="1800" dirty="0">
                    <a:solidFill>
                      <a:schemeClr val="tx1"/>
                    </a:solidFill>
                  </a:rPr>
                  <a:t> </a:t>
                </a:r>
              </a:p>
              <a:p>
                <a:pPr marL="285750" indent="-285750">
                  <a:buFont typeface="Arial" panose="020B0604020202020204" pitchFamily="34" charset="0"/>
                  <a:buChar char="•"/>
                </a:pPr>
                <a:endParaRPr lang="en-US" b="0" dirty="0">
                  <a:solidFill>
                    <a:schemeClr val="tx1"/>
                  </a:solidFill>
                </a:endParaRPr>
              </a:p>
              <a:p>
                <a:pPr marL="285750" indent="-285750">
                  <a:buFont typeface="Arial" panose="020B0604020202020204" pitchFamily="34" charset="0"/>
                  <a:buChar char="•"/>
                </a:pPr>
                <a:endParaRPr lang="en-US" b="0" dirty="0">
                  <a:solidFill>
                    <a:schemeClr val="tx1"/>
                  </a:solidFill>
                </a:endParaRPr>
              </a:p>
            </p:txBody>
          </p:sp>
        </mc:Choice>
        <mc:Fallback xmlns="">
          <p:sp>
            <p:nvSpPr>
              <p:cNvPr id="7" name="Content Placeholder 6">
                <a:extLst>
                  <a:ext uri="{FF2B5EF4-FFF2-40B4-BE49-F238E27FC236}">
                    <a16:creationId xmlns:a16="http://schemas.microsoft.com/office/drawing/2014/main" id="{8AE629E6-B4ED-8B9C-7177-A7B0F445A871}"/>
                  </a:ext>
                </a:extLst>
              </p:cNvPr>
              <p:cNvSpPr>
                <a:spLocks noGrp="1" noRot="1" noChangeAspect="1" noMove="1" noResize="1" noEditPoints="1" noAdjustHandles="1" noChangeArrowheads="1" noChangeShapeType="1" noTextEdit="1"/>
              </p:cNvSpPr>
              <p:nvPr>
                <p:ph idx="1"/>
              </p:nvPr>
            </p:nvSpPr>
            <p:spPr>
              <a:xfrm>
                <a:off x="406399" y="1225550"/>
                <a:ext cx="11175999" cy="5059340"/>
              </a:xfrm>
              <a:blipFill>
                <a:blip r:embed="rId2"/>
                <a:stretch>
                  <a:fillRect l="-382" t="-602" r="-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12</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9539CE88-6202-3453-2AF2-5AFB56BF9623}"/>
              </a:ext>
            </a:extLst>
          </p:cNvPr>
          <p:cNvGraphicFramePr>
            <a:graphicFrameLocks noChangeAspect="1"/>
          </p:cNvGraphicFramePr>
          <p:nvPr>
            <p:extLst>
              <p:ext uri="{D42A27DB-BD31-4B8C-83A1-F6EECF244321}">
                <p14:modId xmlns:p14="http://schemas.microsoft.com/office/powerpoint/2010/main" val="3007501480"/>
              </p:ext>
            </p:extLst>
          </p:nvPr>
        </p:nvGraphicFramePr>
        <p:xfrm>
          <a:off x="7661815" y="3285789"/>
          <a:ext cx="3052802" cy="2658892"/>
        </p:xfrm>
        <a:graphic>
          <a:graphicData uri="http://schemas.openxmlformats.org/presentationml/2006/ole">
            <mc:AlternateContent xmlns:mc="http://schemas.openxmlformats.org/markup-compatibility/2006">
              <mc:Choice xmlns:v="urn:schemas-microsoft-com:vml" Requires="v">
                <p:oleObj name="Picture" r:id="rId4" imgW="2590800" imgH="2273300" progId="Word.Picture.8">
                  <p:embed/>
                </p:oleObj>
              </mc:Choice>
              <mc:Fallback>
                <p:oleObj name="Picture" r:id="rId4" imgW="2590800" imgH="227330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1815" y="3285789"/>
                        <a:ext cx="3052802" cy="2658892"/>
                      </a:xfrm>
                      <a:prstGeom prst="rect">
                        <a:avLst/>
                      </a:prstGeom>
                      <a:noFill/>
                    </p:spPr>
                  </p:pic>
                </p:oleObj>
              </mc:Fallback>
            </mc:AlternateContent>
          </a:graphicData>
        </a:graphic>
      </p:graphicFrame>
    </p:spTree>
    <p:extLst>
      <p:ext uri="{BB962C8B-B14F-4D97-AF65-F5344CB8AC3E}">
        <p14:creationId xmlns:p14="http://schemas.microsoft.com/office/powerpoint/2010/main" val="64570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Conservation of Momentum: Momentum Equations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11175999" cy="5059340"/>
              </a:xfrm>
            </p:spPr>
            <p:txBody>
              <a:bodyPr/>
              <a:lstStyle/>
              <a:p>
                <a:pPr marL="342900" indent="-342900">
                  <a:buFont typeface="Arial" panose="020B0604020202020204" pitchFamily="34" charset="0"/>
                  <a:buChar char="•"/>
                </a:pPr>
                <a:r>
                  <a:rPr lang="en-US" b="0" dirty="0">
                    <a:solidFill>
                      <a:schemeClr val="tx1"/>
                    </a:solidFill>
                  </a:rPr>
                  <a:t>According to Newton’s laws of motion, momentum must be conserved. Momentum is the product of the mass and velocity of an object. It takes a force to change the momentum of an object. The mass of a parcel of water (control volume) does not change. So, we focus on the change of velocity, which is </a:t>
                </a:r>
                <a:r>
                  <a:rPr lang="en-US" b="0" i="1" dirty="0">
                    <a:solidFill>
                      <a:schemeClr val="tx1"/>
                    </a:solidFill>
                  </a:rPr>
                  <a:t>acceleration</a:t>
                </a:r>
                <a:r>
                  <a:rPr lang="en-US" b="0" dirty="0">
                    <a:solidFill>
                      <a:schemeClr val="tx1"/>
                    </a:solidFill>
                  </a:rPr>
                  <a:t>. Force equals mass times acceleration: F = m*a</a:t>
                </a:r>
              </a:p>
              <a:p>
                <a:pPr marL="342900" indent="-342900">
                  <a:buFont typeface="Arial" panose="020B0604020202020204" pitchFamily="34" charset="0"/>
                  <a:buChar char="•"/>
                </a:pPr>
                <a:r>
                  <a:rPr lang="en-US" b="0" i="1" dirty="0">
                    <a:solidFill>
                      <a:schemeClr val="tx1"/>
                    </a:solidFill>
                  </a:rPr>
                  <a:t>Neglecting the Coriolis force</a:t>
                </a:r>
                <a:r>
                  <a:rPr lang="en-US" b="0" dirty="0">
                    <a:solidFill>
                      <a:schemeClr val="tx1"/>
                    </a:solidFill>
                  </a:rPr>
                  <a:t>, the momentum equation in the x-direction is:</a:t>
                </a:r>
              </a:p>
              <a:p>
                <a:pPr marL="342900" indent="-342900">
                  <a:buFont typeface="Arial" panose="020B0604020202020204" pitchFamily="34" charset="0"/>
                  <a:buChar char="•"/>
                </a:pPr>
                <a:endParaRPr lang="en-US" b="0" dirty="0">
                  <a:solidFill>
                    <a:schemeClr val="tx1"/>
                  </a:solidFill>
                </a:endParaRPr>
              </a:p>
              <a:p>
                <a14:m>
                  <m:oMath xmlns:m="http://schemas.openxmlformats.org/officeDocument/2006/math">
                    <m:limLow>
                      <m:limLowPr>
                        <m:ctrlPr>
                          <a:rPr lang="en-US" b="0" i="1">
                            <a:solidFill>
                              <a:schemeClr val="tx1"/>
                            </a:solidFill>
                            <a:latin typeface="Cambria Math" panose="02040503050406030204" pitchFamily="18" charset="0"/>
                          </a:rPr>
                        </m:ctrlPr>
                      </m:limLowPr>
                      <m:e>
                        <m:groupChr>
                          <m:groupChrPr>
                            <m:chr m:val="⏟"/>
                            <m:ctrlPr>
                              <a:rPr lang="en-US" b="0" i="1">
                                <a:solidFill>
                                  <a:schemeClr val="tx1"/>
                                </a:solidFill>
                                <a:latin typeface="Cambria Math" panose="02040503050406030204" pitchFamily="18" charset="0"/>
                              </a:rPr>
                            </m:ctrlPr>
                          </m:groupChrPr>
                          <m:e>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den>
                            </m:f>
                          </m:e>
                        </m:groupChr>
                      </m:e>
                      <m:lim>
                        <m:eqArr>
                          <m:eqArrPr>
                            <m:ctrlPr>
                              <a:rPr lang="en-US" b="0" i="1">
                                <a:solidFill>
                                  <a:schemeClr val="tx1"/>
                                </a:solidFill>
                                <a:latin typeface="Cambria Math" panose="02040503050406030204" pitchFamily="18" charset="0"/>
                              </a:rPr>
                            </m:ctrlPr>
                          </m:eqArrPr>
                          <m:e/>
                          <m:e>
                            <m:r>
                              <m:rPr>
                                <m:nor/>
                              </m:rPr>
                              <a:rPr lang="en-US" b="0">
                                <a:solidFill>
                                  <a:schemeClr val="tx1"/>
                                </a:solidFill>
                              </a:rPr>
                              <m:t>unsteady</m:t>
                            </m:r>
                          </m:e>
                          <m:e>
                            <m:r>
                              <m:rPr>
                                <m:nor/>
                              </m:rPr>
                              <a:rPr lang="en-US" b="0">
                                <a:solidFill>
                                  <a:schemeClr val="tx1"/>
                                </a:solidFill>
                              </a:rPr>
                              <m:t>acceleration</m:t>
                            </m:r>
                          </m:e>
                        </m:eqArr>
                      </m:lim>
                    </m:limLow>
                    <m:r>
                      <a:rPr lang="en-US" b="0" i="1" smtClean="0">
                        <a:solidFill>
                          <a:schemeClr val="tx1"/>
                        </a:solidFill>
                        <a:latin typeface="Cambria Math" panose="02040503050406030204" pitchFamily="18" charset="0"/>
                      </a:rPr>
                      <m:t>+</m:t>
                    </m:r>
                    <m:limLow>
                      <m:limLowPr>
                        <m:ctrlPr>
                          <a:rPr lang="en-US" b="0" i="1">
                            <a:solidFill>
                              <a:schemeClr val="tx1"/>
                            </a:solidFill>
                            <a:latin typeface="Cambria Math" panose="02040503050406030204" pitchFamily="18" charset="0"/>
                          </a:rPr>
                        </m:ctrlPr>
                      </m:limLowPr>
                      <m:e>
                        <m:groupChr>
                          <m:groupChrPr>
                            <m:chr m:val="⏟"/>
                            <m:ctrlPr>
                              <a:rPr lang="en-US" b="0" i="1">
                                <a:solidFill>
                                  <a:schemeClr val="tx1"/>
                                </a:solidFill>
                                <a:latin typeface="Cambria Math" panose="02040503050406030204" pitchFamily="18" charset="0"/>
                              </a:rPr>
                            </m:ctrlPr>
                          </m:groupChrPr>
                          <m:e>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den>
                            </m:f>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𝑣</m:t>
                                </m:r>
                              </m:e>
                            </m:acc>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den>
                            </m:f>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𝑤</m:t>
                                </m:r>
                              </m:e>
                            </m:acc>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𝑧</m:t>
                                </m:r>
                              </m:den>
                            </m:f>
                          </m:e>
                        </m:groupChr>
                      </m:e>
                      <m:lim>
                        <m:eqArr>
                          <m:eqArrPr>
                            <m:ctrlPr>
                              <a:rPr lang="en-US" b="0" i="1">
                                <a:solidFill>
                                  <a:schemeClr val="tx1"/>
                                </a:solidFill>
                                <a:latin typeface="Cambria Math" panose="02040503050406030204" pitchFamily="18" charset="0"/>
                              </a:rPr>
                            </m:ctrlPr>
                          </m:eqArrPr>
                          <m:e>
                            <m:r>
                              <m:rPr>
                                <m:nor/>
                              </m:rPr>
                              <a:rPr lang="en-US" b="0">
                                <a:solidFill>
                                  <a:schemeClr val="tx1"/>
                                </a:solidFill>
                              </a:rPr>
                              <m:t> </m:t>
                            </m:r>
                          </m:e>
                          <m:e/>
                          <m:e>
                            <m:r>
                              <m:rPr>
                                <m:nor/>
                              </m:rPr>
                              <a:rPr lang="en-US" b="0">
                                <a:solidFill>
                                  <a:schemeClr val="tx1"/>
                                </a:solidFill>
                              </a:rPr>
                              <m:t>convective</m:t>
                            </m:r>
                            <m:r>
                              <m:rPr>
                                <m:nor/>
                              </m:rPr>
                              <a:rPr lang="en-US" b="0">
                                <a:solidFill>
                                  <a:schemeClr val="tx1"/>
                                </a:solidFill>
                              </a:rPr>
                              <m:t> </m:t>
                            </m:r>
                            <m:r>
                              <m:rPr>
                                <m:nor/>
                              </m:rPr>
                              <a:rPr lang="en-US" b="0">
                                <a:solidFill>
                                  <a:schemeClr val="tx1"/>
                                </a:solidFill>
                              </a:rPr>
                              <m:t>acceleration</m:t>
                            </m:r>
                          </m:e>
                        </m:eqArr>
                      </m:lim>
                    </m:limLow>
                    <m:r>
                      <a:rPr lang="en-US" b="0" i="1" smtClean="0">
                        <a:solidFill>
                          <a:schemeClr val="tx1"/>
                        </a:solidFill>
                        <a:latin typeface="Cambria Math" panose="02040503050406030204" pitchFamily="18" charset="0"/>
                      </a:rPr>
                      <m:t>= </m:t>
                    </m:r>
                    <m:limLow>
                      <m:limLowPr>
                        <m:ctrlPr>
                          <a:rPr lang="en-US" b="0" i="1">
                            <a:solidFill>
                              <a:schemeClr val="tx1"/>
                            </a:solidFill>
                            <a:latin typeface="Cambria Math" panose="02040503050406030204" pitchFamily="18" charset="0"/>
                          </a:rPr>
                        </m:ctrlPr>
                      </m:limLowPr>
                      <m:e>
                        <m:r>
                          <a:rPr lang="en-US" b="0" i="1" smtClean="0">
                            <a:solidFill>
                              <a:schemeClr val="tx1"/>
                            </a:solidFill>
                            <a:latin typeface="Cambria Math" panose="02040503050406030204" pitchFamily="18" charset="0"/>
                          </a:rPr>
                          <m:t>−</m:t>
                        </m:r>
                        <m:groupChr>
                          <m:groupChrPr>
                            <m:chr m:val="⏟"/>
                            <m:ctrlPr>
                              <a:rPr lang="en-US" b="0" i="1">
                                <a:solidFill>
                                  <a:schemeClr val="tx1"/>
                                </a:solidFill>
                                <a:latin typeface="Cambria Math" panose="02040503050406030204" pitchFamily="18" charset="0"/>
                              </a:rPr>
                            </m:ctrlPr>
                          </m:groupChrPr>
                          <m:e>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𝜌</m:t>
                                </m:r>
                              </m:den>
                            </m:f>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𝑝</m:t>
                                    </m:r>
                                  </m:e>
                                </m:acc>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den>
                            </m:f>
                          </m:e>
                        </m:groupChr>
                      </m:e>
                      <m:lim>
                        <m:eqArr>
                          <m:eqArrPr>
                            <m:ctrlPr>
                              <a:rPr lang="en-US" b="0" i="1">
                                <a:solidFill>
                                  <a:schemeClr val="tx1"/>
                                </a:solidFill>
                                <a:latin typeface="Cambria Math" panose="02040503050406030204" pitchFamily="18" charset="0"/>
                              </a:rPr>
                            </m:ctrlPr>
                          </m:eqArrPr>
                          <m:e/>
                          <m:e>
                            <m:r>
                              <m:rPr>
                                <m:nor/>
                              </m:rPr>
                              <a:rPr lang="en-US" b="0">
                                <a:solidFill>
                                  <a:schemeClr val="tx1"/>
                                </a:solidFill>
                              </a:rPr>
                              <m:t>pressure</m:t>
                            </m:r>
                          </m:e>
                          <m:e>
                            <m:r>
                              <m:rPr>
                                <m:nor/>
                              </m:rPr>
                              <a:rPr lang="en-US" b="0">
                                <a:solidFill>
                                  <a:schemeClr val="tx1"/>
                                </a:solidFill>
                              </a:rPr>
                              <m:t>gradient</m:t>
                            </m:r>
                          </m:e>
                        </m:eqArr>
                      </m:lim>
                    </m:limLow>
                    <m:r>
                      <a:rPr lang="en-US" b="0" i="1" smtClean="0">
                        <a:solidFill>
                          <a:schemeClr val="tx1"/>
                        </a:solidFill>
                        <a:latin typeface="Cambria Math" panose="02040503050406030204" pitchFamily="18" charset="0"/>
                      </a:rPr>
                      <m:t>+</m:t>
                    </m:r>
                    <m:limLow>
                      <m:limLowPr>
                        <m:ctrlPr>
                          <a:rPr lang="en-US" b="0" i="1">
                            <a:solidFill>
                              <a:schemeClr val="tx1"/>
                            </a:solidFill>
                            <a:latin typeface="Cambria Math" panose="02040503050406030204" pitchFamily="18" charset="0"/>
                          </a:rPr>
                        </m:ctrlPr>
                      </m:limLowPr>
                      <m:e>
                        <m:groupChr>
                          <m:groupChrPr>
                            <m:chr m:val="⏟"/>
                            <m:ctrlPr>
                              <a:rPr lang="en-US" b="0" i="1">
                                <a:solidFill>
                                  <a:schemeClr val="tx1"/>
                                </a:solidFill>
                                <a:latin typeface="Cambria Math" panose="02040503050406030204" pitchFamily="18" charset="0"/>
                              </a:rPr>
                            </m:ctrlPr>
                          </m:groupChrPr>
                          <m:e>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𝜇</m:t>
                                </m:r>
                              </m:num>
                              <m:den>
                                <m:r>
                                  <a:rPr lang="en-US" b="0" i="1" smtClean="0">
                                    <a:solidFill>
                                      <a:schemeClr val="tx1"/>
                                    </a:solidFill>
                                    <a:latin typeface="Cambria Math" panose="02040503050406030204" pitchFamily="18" charset="0"/>
                                  </a:rPr>
                                  <m:t>𝜌</m:t>
                                </m:r>
                              </m:den>
                            </m:f>
                            <m:d>
                              <m:dPr>
                                <m:ctrlPr>
                                  <a:rPr lang="en-US" b="0" i="1">
                                    <a:solidFill>
                                      <a:schemeClr val="tx1"/>
                                    </a:solidFill>
                                    <a:latin typeface="Cambria Math" panose="02040503050406030204" pitchFamily="18" charset="0"/>
                                  </a:rPr>
                                </m:ctrlPr>
                              </m:dPr>
                              <m:e>
                                <m:f>
                                  <m:fPr>
                                    <m:ctrlPr>
                                      <a:rPr lang="en-US" b="0" i="1">
                                        <a:solidFill>
                                          <a:schemeClr val="tx1"/>
                                        </a:solidFill>
                                        <a:latin typeface="Cambria Math" panose="02040503050406030204" pitchFamily="18" charset="0"/>
                                      </a:rPr>
                                    </m:ctrlPr>
                                  </m:fPr>
                                  <m:num>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acc>
                                      <m:accPr>
                                        <m:chr m:val="̄"/>
                                        <m:ctrlPr>
                                          <a:rPr lang="en-US" b="0"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𝑢</m:t>
                                        </m:r>
                                      </m:e>
                                    </m:acc>
                                  </m:num>
                                  <m:den>
                                    <m:r>
                                      <a:rPr lang="en-US" b="0" i="1" smtClean="0">
                                        <a:solidFill>
                                          <a:schemeClr val="tx1"/>
                                        </a:solidFill>
                                        <a:latin typeface="Cambria Math" panose="02040503050406030204" pitchFamily="18" charset="0"/>
                                      </a:rPr>
                                      <m:t>𝜕</m:t>
                                    </m:r>
                                    <m:sSup>
                                      <m:sSupPr>
                                        <m:ctrlPr>
                                          <a:rPr lang="en-US" b="0"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𝑧</m:t>
                                        </m:r>
                                      </m:e>
                                      <m:sup>
                                        <m:r>
                                          <a:rPr lang="en-US" b="0" i="1" smtClean="0">
                                            <a:solidFill>
                                              <a:schemeClr val="tx1"/>
                                            </a:solidFill>
                                            <a:latin typeface="Cambria Math" panose="02040503050406030204" pitchFamily="18" charset="0"/>
                                          </a:rPr>
                                          <m:t>2</m:t>
                                        </m:r>
                                      </m:sup>
                                    </m:sSup>
                                  </m:den>
                                </m:f>
                              </m:e>
                            </m:d>
                          </m:e>
                        </m:groupChr>
                      </m:e>
                      <m:lim>
                        <m:eqArr>
                          <m:eqArrPr>
                            <m:ctrlPr>
                              <a:rPr lang="en-US" b="0" i="1">
                                <a:solidFill>
                                  <a:schemeClr val="tx1"/>
                                </a:solidFill>
                                <a:latin typeface="Cambria Math" panose="02040503050406030204" pitchFamily="18" charset="0"/>
                              </a:rPr>
                            </m:ctrlPr>
                          </m:eqArrPr>
                          <m:e/>
                          <m:e>
                            <m:r>
                              <m:rPr>
                                <m:nor/>
                              </m:rPr>
                              <a:rPr lang="en-US" b="0">
                                <a:solidFill>
                                  <a:schemeClr val="tx1"/>
                                </a:solidFill>
                              </a:rPr>
                              <m:t>viscous</m:t>
                            </m:r>
                            <m:r>
                              <m:rPr>
                                <m:nor/>
                              </m:rPr>
                              <a:rPr lang="en-US" b="0">
                                <a:solidFill>
                                  <a:schemeClr val="tx1"/>
                                </a:solidFill>
                              </a:rPr>
                              <m:t> </m:t>
                            </m:r>
                            <m:r>
                              <m:rPr>
                                <m:nor/>
                              </m:rPr>
                              <a:rPr lang="en-US" b="0">
                                <a:solidFill>
                                  <a:schemeClr val="tx1"/>
                                </a:solidFill>
                              </a:rPr>
                              <m:t>stresses</m:t>
                            </m:r>
                          </m:e>
                        </m:eqArr>
                      </m:lim>
                    </m:limLow>
                    <m:r>
                      <a:rPr lang="en-US" b="0" i="1" smtClean="0">
                        <a:solidFill>
                          <a:schemeClr val="tx1"/>
                        </a:solidFill>
                        <a:latin typeface="Cambria Math" panose="02040503050406030204" pitchFamily="18" charset="0"/>
                      </a:rPr>
                      <m:t>+</m:t>
                    </m:r>
                    <m:limLow>
                      <m:limLowPr>
                        <m:ctrlPr>
                          <a:rPr lang="en-US" b="0" i="1">
                            <a:solidFill>
                              <a:schemeClr val="tx1"/>
                            </a:solidFill>
                            <a:latin typeface="Cambria Math" panose="02040503050406030204" pitchFamily="18" charset="0"/>
                          </a:rPr>
                        </m:ctrlPr>
                      </m:limLowPr>
                      <m:e>
                        <m:groupChr>
                          <m:groupChrPr>
                            <m:chr m:val="⏟"/>
                            <m:ctrlPr>
                              <a:rPr lang="en-US" b="0" i="1">
                                <a:solidFill>
                                  <a:schemeClr val="tx1"/>
                                </a:solidFill>
                                <a:latin typeface="Cambria Math" panose="02040503050406030204" pitchFamily="18" charset="0"/>
                              </a:rPr>
                            </m:ctrlPr>
                          </m:groupChrPr>
                          <m:e>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𝜌</m:t>
                                </m:r>
                              </m:den>
                            </m:f>
                            <m:d>
                              <m:dPr>
                                <m:ctrlPr>
                                  <a:rPr lang="en-US" b="0" i="1">
                                    <a:solidFill>
                                      <a:schemeClr val="tx1"/>
                                    </a:solidFill>
                                    <a:latin typeface="Cambria Math" panose="02040503050406030204" pitchFamily="18" charset="0"/>
                                  </a:rPr>
                                </m:ctrlPr>
                              </m:dPr>
                              <m:e>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𝑥𝑥</m:t>
                                        </m:r>
                                      </m:sub>
                                    </m:sSub>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den>
                                </m:f>
                                <m:r>
                                  <a:rPr lang="en-US" b="0" i="1" smtClean="0">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𝑥𝑦</m:t>
                                        </m:r>
                                      </m:sub>
                                    </m:sSub>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den>
                                </m:f>
                                <m:r>
                                  <a:rPr lang="en-US" b="0" i="1" smtClean="0">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𝑥𝑧</m:t>
                                        </m:r>
                                      </m:sub>
                                    </m:sSub>
                                  </m:num>
                                  <m:den>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𝑧</m:t>
                                    </m:r>
                                  </m:den>
                                </m:f>
                              </m:e>
                            </m:d>
                          </m:e>
                        </m:groupChr>
                      </m:e>
                      <m:lim>
                        <m:eqArr>
                          <m:eqArrPr>
                            <m:ctrlPr>
                              <a:rPr lang="en-US" b="0" i="1">
                                <a:solidFill>
                                  <a:schemeClr val="tx1"/>
                                </a:solidFill>
                                <a:latin typeface="Cambria Math" panose="02040503050406030204" pitchFamily="18" charset="0"/>
                              </a:rPr>
                            </m:ctrlPr>
                          </m:eqArrPr>
                          <m:e/>
                          <m:e>
                            <m:r>
                              <m:rPr>
                                <m:nor/>
                              </m:rPr>
                              <a:rPr lang="en-US" b="0">
                                <a:solidFill>
                                  <a:schemeClr val="tx1"/>
                                </a:solidFill>
                              </a:rPr>
                              <m:t>turbulent</m:t>
                            </m:r>
                            <m:r>
                              <m:rPr>
                                <m:nor/>
                              </m:rPr>
                              <a:rPr lang="en-US" b="0">
                                <a:solidFill>
                                  <a:schemeClr val="tx1"/>
                                </a:solidFill>
                              </a:rPr>
                              <m:t> </m:t>
                            </m:r>
                            <m:r>
                              <m:rPr>
                                <m:nor/>
                              </m:rPr>
                              <a:rPr lang="en-US" b="0">
                                <a:solidFill>
                                  <a:schemeClr val="tx1"/>
                                </a:solidFill>
                              </a:rPr>
                              <m:t>stresses</m:t>
                            </m:r>
                          </m:e>
                        </m:eqArr>
                      </m:lim>
                    </m:limLow>
                  </m:oMath>
                </a14:m>
                <a:r>
                  <a:rPr lang="en-US" b="0" dirty="0">
                    <a:solidFill>
                      <a:schemeClr val="tx1"/>
                    </a:solidFill>
                    <a:effectLst/>
                  </a:rPr>
                  <a:t> </a:t>
                </a:r>
              </a:p>
              <a:p>
                <a:pPr marL="285750" indent="-285750">
                  <a:buFont typeface="Arial" panose="020B0604020202020204" pitchFamily="34" charset="0"/>
                  <a:buChar char="•"/>
                </a:pPr>
                <a:endParaRPr lang="en-US" b="0" dirty="0">
                  <a:solidFill>
                    <a:schemeClr val="tx1"/>
                  </a:solidFill>
                </a:endParaRPr>
              </a:p>
              <a:p>
                <a:pPr marL="357187" lvl="1" indent="0">
                  <a:buNone/>
                </a:pPr>
                <a:r>
                  <a:rPr lang="en-US" b="0">
                    <a:solidFill>
                      <a:schemeClr val="tx1"/>
                    </a:solidFill>
                  </a:rPr>
                  <a:t>where:</a:t>
                </a:r>
                <a:endParaRPr lang="en-US" b="0" dirty="0">
                  <a:solidFill>
                    <a:schemeClr val="tx1"/>
                  </a:solidFill>
                </a:endParaRPr>
              </a:p>
              <a:p>
                <a:pPr marL="646112" lvl="2" indent="0" defTabSz="228600">
                  <a:buNone/>
                </a:pPr>
                <a:r>
                  <a:rPr lang="en-US" sz="1800" b="0" dirty="0">
                    <a:solidFill>
                      <a:schemeClr val="tx1"/>
                    </a:solidFill>
                    <a:sym typeface="Symbol" pitchFamily="2" charset="2"/>
                  </a:rPr>
                  <a:t></a:t>
                </a:r>
                <a:r>
                  <a:rPr lang="en-US" sz="1800" b="0" baseline="-25000" dirty="0">
                    <a:solidFill>
                      <a:schemeClr val="tx1"/>
                    </a:solidFill>
                  </a:rPr>
                  <a:t>xx</a:t>
                </a:r>
                <a:r>
                  <a:rPr lang="en-US" sz="1800" b="0" dirty="0">
                    <a:solidFill>
                      <a:schemeClr val="tx1"/>
                    </a:solidFill>
                  </a:rPr>
                  <a:t>	=	turbulent shear stress acting in x direction on the x-face of control volume </a:t>
                </a:r>
              </a:p>
              <a:p>
                <a:pPr marL="646112" lvl="2" indent="0" defTabSz="228600">
                  <a:buNone/>
                </a:pPr>
                <a:r>
                  <a:rPr lang="en-US" sz="1800" b="0" dirty="0">
                    <a:solidFill>
                      <a:schemeClr val="tx1"/>
                    </a:solidFill>
                    <a:sym typeface="Symbol" pitchFamily="2" charset="2"/>
                  </a:rPr>
                  <a:t></a:t>
                </a:r>
                <a:r>
                  <a:rPr lang="en-US" sz="1800" b="0" baseline="-25000" dirty="0" err="1">
                    <a:solidFill>
                      <a:schemeClr val="tx1"/>
                    </a:solidFill>
                  </a:rPr>
                  <a:t>xy</a:t>
                </a:r>
                <a:r>
                  <a:rPr lang="en-US" sz="1800" b="0" dirty="0">
                    <a:solidFill>
                      <a:schemeClr val="tx1"/>
                    </a:solidFill>
                  </a:rPr>
                  <a:t>	=	turbulent shear stress acting in x direction on the y-face of control volume </a:t>
                </a:r>
              </a:p>
              <a:p>
                <a:pPr marL="646112" lvl="2" indent="0" defTabSz="228600">
                  <a:buNone/>
                </a:pPr>
                <a:r>
                  <a:rPr lang="en-US" sz="1800" b="0" dirty="0">
                    <a:solidFill>
                      <a:schemeClr val="tx1"/>
                    </a:solidFill>
                    <a:sym typeface="Symbol" pitchFamily="2" charset="2"/>
                  </a:rPr>
                  <a:t></a:t>
                </a:r>
                <a:r>
                  <a:rPr lang="en-US" sz="1800" b="0" baseline="-25000" dirty="0" err="1">
                    <a:solidFill>
                      <a:schemeClr val="tx1"/>
                    </a:solidFill>
                  </a:rPr>
                  <a:t>xz</a:t>
                </a:r>
                <a:r>
                  <a:rPr lang="en-US" sz="1800" b="0" dirty="0">
                    <a:solidFill>
                      <a:schemeClr val="tx1"/>
                    </a:solidFill>
                  </a:rPr>
                  <a:t>	=	turbulent shear stress acting in x direction on the z-face of control volume </a:t>
                </a:r>
              </a:p>
              <a:p>
                <a:pPr marL="646112" lvl="2" indent="0" defTabSz="228600">
                  <a:buNone/>
                </a:pPr>
                <a:r>
                  <a:rPr lang="en-US" sz="1800" b="0" dirty="0">
                    <a:solidFill>
                      <a:schemeClr val="tx1"/>
                    </a:solidFill>
                    <a:sym typeface="Symbol" pitchFamily="2" charset="2"/>
                  </a:rPr>
                  <a:t></a:t>
                </a:r>
                <a:r>
                  <a:rPr lang="en-US" sz="1800" b="0" dirty="0">
                    <a:solidFill>
                      <a:schemeClr val="tx1"/>
                    </a:solidFill>
                  </a:rPr>
                  <a:t>	=	dynamic viscosity</a:t>
                </a:r>
              </a:p>
            </p:txBody>
          </p:sp>
        </mc:Choice>
        <mc:Fallback xmlns="">
          <p:sp>
            <p:nvSpPr>
              <p:cNvPr id="7" name="Content Placeholder 6">
                <a:extLst>
                  <a:ext uri="{FF2B5EF4-FFF2-40B4-BE49-F238E27FC236}">
                    <a16:creationId xmlns:a16="http://schemas.microsoft.com/office/drawing/2014/main" id="{8AE629E6-B4ED-8B9C-7177-A7B0F445A871}"/>
                  </a:ext>
                </a:extLst>
              </p:cNvPr>
              <p:cNvSpPr>
                <a:spLocks noGrp="1" noRot="1" noChangeAspect="1" noMove="1" noResize="1" noEditPoints="1" noAdjustHandles="1" noChangeArrowheads="1" noChangeShapeType="1" noTextEdit="1"/>
              </p:cNvSpPr>
              <p:nvPr>
                <p:ph idx="1"/>
              </p:nvPr>
            </p:nvSpPr>
            <p:spPr>
              <a:xfrm>
                <a:off x="406399" y="1225550"/>
                <a:ext cx="11175999" cy="5059340"/>
              </a:xfrm>
              <a:blipFill>
                <a:blip r:embed="rId2"/>
                <a:stretch>
                  <a:fillRect l="-382" t="-6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13</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F13B3488-A845-C166-7E9D-CDF2C383DD4F}"/>
              </a:ext>
            </a:extLst>
          </p:cNvPr>
          <p:cNvGraphicFramePr>
            <a:graphicFrameLocks noChangeAspect="1"/>
          </p:cNvGraphicFramePr>
          <p:nvPr>
            <p:extLst>
              <p:ext uri="{D42A27DB-BD31-4B8C-83A1-F6EECF244321}">
                <p14:modId xmlns:p14="http://schemas.microsoft.com/office/powerpoint/2010/main" val="2902554506"/>
              </p:ext>
            </p:extLst>
          </p:nvPr>
        </p:nvGraphicFramePr>
        <p:xfrm>
          <a:off x="9703263" y="4356847"/>
          <a:ext cx="1962794" cy="1709530"/>
        </p:xfrm>
        <a:graphic>
          <a:graphicData uri="http://schemas.openxmlformats.org/presentationml/2006/ole">
            <mc:AlternateContent xmlns:mc="http://schemas.openxmlformats.org/markup-compatibility/2006">
              <mc:Choice xmlns:v="urn:schemas-microsoft-com:vml" Requires="v">
                <p:oleObj name="Picture" r:id="rId4" imgW="2590800" imgH="2273300" progId="Word.Picture.8">
                  <p:embed/>
                </p:oleObj>
              </mc:Choice>
              <mc:Fallback>
                <p:oleObj name="Picture" r:id="rId4" imgW="2590800" imgH="2273300" progId="Word.Picture.8">
                  <p:embed/>
                  <p:pic>
                    <p:nvPicPr>
                      <p:cNvPr id="5" name="Object 4">
                        <a:extLst>
                          <a:ext uri="{FF2B5EF4-FFF2-40B4-BE49-F238E27FC236}">
                            <a16:creationId xmlns:a16="http://schemas.microsoft.com/office/drawing/2014/main" id="{9539CE88-6202-3453-2AF2-5AFB56BF9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3263" y="4356847"/>
                        <a:ext cx="1962794" cy="1709530"/>
                      </a:xfrm>
                      <a:prstGeom prst="rect">
                        <a:avLst/>
                      </a:prstGeom>
                      <a:noFill/>
                    </p:spPr>
                  </p:pic>
                </p:oleObj>
              </mc:Fallback>
            </mc:AlternateContent>
          </a:graphicData>
        </a:graphic>
      </p:graphicFrame>
    </p:spTree>
    <p:extLst>
      <p:ext uri="{BB962C8B-B14F-4D97-AF65-F5344CB8AC3E}">
        <p14:creationId xmlns:p14="http://schemas.microsoft.com/office/powerpoint/2010/main" val="402462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4" name="Picture 3" descr="A picture containing water, outdoor, sky, nature&#10;&#10;Description automatically generated">
            <a:extLst>
              <a:ext uri="{FF2B5EF4-FFF2-40B4-BE49-F238E27FC236}">
                <a16:creationId xmlns:a16="http://schemas.microsoft.com/office/drawing/2014/main" id="{9EF6348D-E768-C45D-2809-95CA10C8DCF8}"/>
              </a:ext>
            </a:extLst>
          </p:cNvPr>
          <p:cNvPicPr>
            <a:picLocks noChangeAspect="1"/>
          </p:cNvPicPr>
          <p:nvPr/>
        </p:nvPicPr>
        <p:blipFill>
          <a:blip r:embed="rId2"/>
          <a:stretch>
            <a:fillRect/>
          </a:stretch>
        </p:blipFill>
        <p:spPr>
          <a:xfrm>
            <a:off x="1494520" y="1005685"/>
            <a:ext cx="9215027" cy="5179962"/>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Important Hydrodynamic Processes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4097426" cy="4718049"/>
          </a:xfrm>
        </p:spPr>
        <p:txBody>
          <a:bodyPr/>
          <a:lstStyle/>
          <a:p>
            <a:pPr marL="285750" indent="-285750">
              <a:buFont typeface="Arial" panose="020B0604020202020204" pitchFamily="34" charset="0"/>
              <a:buChar char="•"/>
            </a:pPr>
            <a:r>
              <a:rPr lang="en-US" sz="2000" b="0" dirty="0">
                <a:solidFill>
                  <a:schemeClr val="tx1"/>
                </a:solidFill>
              </a:rPr>
              <a:t>Vertical stratification</a:t>
            </a:r>
          </a:p>
          <a:p>
            <a:pPr marL="285750" indent="-285750">
              <a:buFont typeface="Arial" panose="020B0604020202020204" pitchFamily="34" charset="0"/>
              <a:buChar char="•"/>
            </a:pPr>
            <a:r>
              <a:rPr lang="en-US" sz="2000" b="0" dirty="0">
                <a:solidFill>
                  <a:schemeClr val="tx1"/>
                </a:solidFill>
              </a:rPr>
              <a:t>Meteorology</a:t>
            </a:r>
          </a:p>
          <a:p>
            <a:pPr marL="857250" lvl="1" indent="-285750"/>
            <a:r>
              <a:rPr lang="en-US" sz="2000" b="0" dirty="0">
                <a:solidFill>
                  <a:schemeClr val="tx1"/>
                </a:solidFill>
              </a:rPr>
              <a:t>Wind forcing</a:t>
            </a:r>
          </a:p>
          <a:p>
            <a:pPr marL="857250" lvl="1" indent="-285750"/>
            <a:r>
              <a:rPr lang="en-US" sz="2000" b="0" dirty="0">
                <a:solidFill>
                  <a:schemeClr val="tx1"/>
                </a:solidFill>
              </a:rPr>
              <a:t>Thermal forcing</a:t>
            </a:r>
          </a:p>
          <a:p>
            <a:pPr marL="285750" indent="-285750">
              <a:buFont typeface="Arial" panose="020B0604020202020204" pitchFamily="34" charset="0"/>
              <a:buChar char="•"/>
            </a:pPr>
            <a:r>
              <a:rPr lang="en-US" sz="2000" b="0" dirty="0">
                <a:solidFill>
                  <a:schemeClr val="tx1"/>
                </a:solidFill>
              </a:rPr>
              <a:t>Water quality</a:t>
            </a:r>
          </a:p>
          <a:p>
            <a:pPr marL="857250" lvl="1" indent="-285750"/>
            <a:r>
              <a:rPr lang="en-US" sz="2000" b="0" dirty="0">
                <a:solidFill>
                  <a:schemeClr val="tx1"/>
                </a:solidFill>
              </a:rPr>
              <a:t>Affects stratification</a:t>
            </a:r>
          </a:p>
          <a:p>
            <a:pPr marL="285750" indent="-285750">
              <a:buFont typeface="Arial" panose="020B0604020202020204" pitchFamily="34" charset="0"/>
              <a:buChar char="•"/>
            </a:pPr>
            <a:r>
              <a:rPr lang="en-US" sz="2000" b="0" dirty="0">
                <a:solidFill>
                  <a:schemeClr val="tx1"/>
                </a:solidFill>
              </a:rPr>
              <a:t>Climate</a:t>
            </a:r>
          </a:p>
          <a:p>
            <a:pPr marL="857250" lvl="1" indent="-285750"/>
            <a:r>
              <a:rPr lang="en-US" sz="2000" b="0" dirty="0">
                <a:solidFill>
                  <a:schemeClr val="tx1"/>
                </a:solidFill>
              </a:rPr>
              <a:t>Long-term effects</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2</a:t>
            </a:fld>
            <a:endParaRPr lang="en-US"/>
          </a:p>
        </p:txBody>
      </p:sp>
      <p:pic>
        <p:nvPicPr>
          <p:cNvPr id="9" name="Picture 8" descr="A body of water surrounded by trees&#10;&#10;Description automatically generated with medium confidence">
            <a:extLst>
              <a:ext uri="{FF2B5EF4-FFF2-40B4-BE49-F238E27FC236}">
                <a16:creationId xmlns:a16="http://schemas.microsoft.com/office/drawing/2014/main" id="{D1F31586-38FE-8747-8813-1B079B815416}"/>
              </a:ext>
            </a:extLst>
          </p:cNvPr>
          <p:cNvPicPr>
            <a:picLocks noChangeAspect="1"/>
          </p:cNvPicPr>
          <p:nvPr/>
        </p:nvPicPr>
        <p:blipFill>
          <a:blip r:embed="rId2"/>
          <a:stretch>
            <a:fillRect/>
          </a:stretch>
        </p:blipFill>
        <p:spPr>
          <a:xfrm>
            <a:off x="4044912" y="2797486"/>
            <a:ext cx="4936900" cy="3290570"/>
          </a:xfrm>
          <a:prstGeom prst="rect">
            <a:avLst/>
          </a:prstGeom>
        </p:spPr>
      </p:pic>
      <p:pic>
        <p:nvPicPr>
          <p:cNvPr id="11" name="Picture 10" descr="A landscape with trees and water in the background&#10;&#10;Description automatically generated with low confidence">
            <a:extLst>
              <a:ext uri="{FF2B5EF4-FFF2-40B4-BE49-F238E27FC236}">
                <a16:creationId xmlns:a16="http://schemas.microsoft.com/office/drawing/2014/main" id="{5BF6FC3C-3E8B-FAE9-F444-EBC08AA4CC4E}"/>
              </a:ext>
            </a:extLst>
          </p:cNvPr>
          <p:cNvPicPr>
            <a:picLocks noChangeAspect="1"/>
          </p:cNvPicPr>
          <p:nvPr/>
        </p:nvPicPr>
        <p:blipFill>
          <a:blip r:embed="rId3"/>
          <a:stretch>
            <a:fillRect/>
          </a:stretch>
        </p:blipFill>
        <p:spPr>
          <a:xfrm>
            <a:off x="7757916" y="614267"/>
            <a:ext cx="4042318" cy="3031739"/>
          </a:xfrm>
          <a:prstGeom prst="rect">
            <a:avLst/>
          </a:prstGeom>
        </p:spPr>
      </p:pic>
    </p:spTree>
    <p:extLst>
      <p:ext uri="{BB962C8B-B14F-4D97-AF65-F5344CB8AC3E}">
        <p14:creationId xmlns:p14="http://schemas.microsoft.com/office/powerpoint/2010/main" val="48305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Vertical Stratification</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5689601" cy="5067674"/>
          </a:xfrm>
        </p:spPr>
        <p:txBody>
          <a:bodyPr/>
          <a:lstStyle/>
          <a:p>
            <a:pPr marL="285750" indent="-285750">
              <a:buFont typeface="Arial" panose="020B0604020202020204" pitchFamily="34" charset="0"/>
              <a:buChar char="•"/>
            </a:pPr>
            <a:r>
              <a:rPr lang="en-US" b="0" dirty="0">
                <a:solidFill>
                  <a:schemeClr val="tx1"/>
                </a:solidFill>
              </a:rPr>
              <a:t>Mid-latitude lakes and reservoirs tend to thermally stratify vertically during the spring and summer. A conceptual model of their stratification divides the water body into three vertical layers:</a:t>
            </a:r>
          </a:p>
          <a:p>
            <a:pPr marL="857250" lvl="1" indent="-285750"/>
            <a:r>
              <a:rPr lang="en-US" b="0" dirty="0">
                <a:solidFill>
                  <a:schemeClr val="tx1"/>
                </a:solidFill>
              </a:rPr>
              <a:t>The epilimnion, a warm surface layer</a:t>
            </a:r>
          </a:p>
          <a:p>
            <a:pPr marL="857250" lvl="1" indent="-285750"/>
            <a:r>
              <a:rPr lang="en-US" b="0" dirty="0">
                <a:solidFill>
                  <a:schemeClr val="tx1"/>
                </a:solidFill>
              </a:rPr>
              <a:t>The hypolimnion, a cool bottom layer</a:t>
            </a:r>
          </a:p>
          <a:p>
            <a:pPr marL="857250" lvl="1" indent="-285750"/>
            <a:r>
              <a:rPr lang="en-US" b="0" dirty="0">
                <a:solidFill>
                  <a:schemeClr val="tx1"/>
                </a:solidFill>
              </a:rPr>
              <a:t>The metalimnion, the layer in between the top and bottom layers. This layer is often described as the </a:t>
            </a:r>
            <a:r>
              <a:rPr lang="en-US" b="0" i="1" dirty="0">
                <a:solidFill>
                  <a:schemeClr val="tx1"/>
                </a:solidFill>
              </a:rPr>
              <a:t>thermocline</a:t>
            </a:r>
            <a:r>
              <a:rPr lang="en-US" b="0" dirty="0">
                <a:solidFill>
                  <a:schemeClr val="tx1"/>
                </a:solidFill>
              </a:rPr>
              <a:t>, where the temperature suddenly decreases sharply with depth.</a:t>
            </a:r>
          </a:p>
          <a:p>
            <a:pPr marL="285750" indent="-285750">
              <a:buFont typeface="Arial" panose="020B0604020202020204" pitchFamily="34" charset="0"/>
              <a:buChar char="•"/>
            </a:pPr>
            <a:r>
              <a:rPr lang="en-US" b="0" dirty="0">
                <a:solidFill>
                  <a:schemeClr val="tx1"/>
                </a:solidFill>
              </a:rPr>
              <a:t>Lake stratification varies continually. It is often described by the depth and strength of the thermocline. The seasonal thermocline is characterized by the average depth and strength over a season. The diurnal thermocline varies throughout the day.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3</a:t>
            </a:fld>
            <a:endParaRPr lang="en-US"/>
          </a:p>
        </p:txBody>
      </p:sp>
      <p:pic>
        <p:nvPicPr>
          <p:cNvPr id="1028" name="Picture 4">
            <a:extLst>
              <a:ext uri="{FF2B5EF4-FFF2-40B4-BE49-F238E27FC236}">
                <a16:creationId xmlns:a16="http://schemas.microsoft.com/office/drawing/2014/main" id="{1B7DAA0E-1DD2-9EBF-E2DD-B0438AD7E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467" y="1081092"/>
            <a:ext cx="5387933" cy="403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56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Meteorological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7113195" cy="4718049"/>
          </a:xfrm>
        </p:spPr>
        <p:txBody>
          <a:bodyPr/>
          <a:lstStyle/>
          <a:p>
            <a:pPr marL="285750" indent="-285750">
              <a:buFont typeface="Arial" panose="020B0604020202020204" pitchFamily="34" charset="0"/>
              <a:buChar char="•"/>
            </a:pPr>
            <a:r>
              <a:rPr lang="en-US" b="0" dirty="0">
                <a:solidFill>
                  <a:schemeClr val="tx1"/>
                </a:solidFill>
              </a:rPr>
              <a:t>The meteorology of the watershed affects several factors that control the hydrodynamics as well as the water quality of a reservoir.</a:t>
            </a:r>
          </a:p>
          <a:p>
            <a:pPr marL="857250" lvl="1" indent="-285750"/>
            <a:r>
              <a:rPr lang="en-US" b="0" dirty="0">
                <a:solidFill>
                  <a:schemeClr val="tx1"/>
                </a:solidFill>
              </a:rPr>
              <a:t>Wind forcing: The wind flowing across the reservoir affects depth of stratification, vertical mixing, and circulation (currents across and around the water body).</a:t>
            </a:r>
          </a:p>
          <a:p>
            <a:pPr marL="857250" lvl="1" indent="-285750"/>
            <a:r>
              <a:rPr lang="en-US" b="0" dirty="0">
                <a:solidFill>
                  <a:schemeClr val="tx1"/>
                </a:solidFill>
              </a:rPr>
              <a:t>Heat balance: The incoming (shortwave) solar radiation and outgoing radiation (longwave radiation, sensible heat, and evaporation) control the heat balance. Wind, solar radiation, and cloud cover, and relative humidity control the evaporation, the largest source of heat loss in a water body.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4</a:t>
            </a:fld>
            <a:endParaRPr lang="en-US"/>
          </a:p>
        </p:txBody>
      </p:sp>
      <p:pic>
        <p:nvPicPr>
          <p:cNvPr id="2" name="Picture 1">
            <a:extLst>
              <a:ext uri="{FF2B5EF4-FFF2-40B4-BE49-F238E27FC236}">
                <a16:creationId xmlns:a16="http://schemas.microsoft.com/office/drawing/2014/main" id="{52EE49F7-0415-664F-707A-90D590EE4BB6}"/>
              </a:ext>
            </a:extLst>
          </p:cNvPr>
          <p:cNvPicPr>
            <a:picLocks noChangeAspect="1"/>
          </p:cNvPicPr>
          <p:nvPr/>
        </p:nvPicPr>
        <p:blipFill>
          <a:blip r:embed="rId2"/>
          <a:stretch>
            <a:fillRect/>
          </a:stretch>
        </p:blipFill>
        <p:spPr>
          <a:xfrm>
            <a:off x="7940509" y="515153"/>
            <a:ext cx="3634680" cy="2726012"/>
          </a:xfrm>
          <a:prstGeom prst="rect">
            <a:avLst/>
          </a:prstGeom>
          <a:ln w="19050">
            <a:solidFill>
              <a:schemeClr val="bg1"/>
            </a:solidFill>
          </a:ln>
        </p:spPr>
      </p:pic>
      <p:pic>
        <p:nvPicPr>
          <p:cNvPr id="3" name="Picture 2" descr="A boat in the water&#10;&#10;Description automatically generated with medium confidence">
            <a:extLst>
              <a:ext uri="{FF2B5EF4-FFF2-40B4-BE49-F238E27FC236}">
                <a16:creationId xmlns:a16="http://schemas.microsoft.com/office/drawing/2014/main" id="{621DE973-85EB-FC64-844B-6E0F979D413C}"/>
              </a:ext>
            </a:extLst>
          </p:cNvPr>
          <p:cNvPicPr>
            <a:picLocks noChangeAspect="1"/>
          </p:cNvPicPr>
          <p:nvPr/>
        </p:nvPicPr>
        <p:blipFill>
          <a:blip r:embed="rId3"/>
          <a:stretch>
            <a:fillRect/>
          </a:stretch>
        </p:blipFill>
        <p:spPr>
          <a:xfrm>
            <a:off x="7940510" y="3237567"/>
            <a:ext cx="3634680" cy="3010464"/>
          </a:xfrm>
          <a:prstGeom prst="rect">
            <a:avLst/>
          </a:prstGeom>
          <a:ln>
            <a:solidFill>
              <a:schemeClr val="accent1"/>
            </a:solidFill>
          </a:ln>
        </p:spPr>
      </p:pic>
    </p:spTree>
    <p:extLst>
      <p:ext uri="{BB962C8B-B14F-4D97-AF65-F5344CB8AC3E}">
        <p14:creationId xmlns:p14="http://schemas.microsoft.com/office/powerpoint/2010/main" val="219392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Meteorological Forcing: Wind Fetch</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7113195" cy="4718049"/>
          </a:xfrm>
        </p:spPr>
        <p:txBody>
          <a:bodyPr/>
          <a:lstStyle/>
          <a:p>
            <a:pPr marL="285750" indent="-285750">
              <a:buFont typeface="Arial" panose="020B0604020202020204" pitchFamily="34" charset="0"/>
              <a:buChar char="•"/>
            </a:pPr>
            <a:r>
              <a:rPr lang="en-US" b="0" dirty="0">
                <a:solidFill>
                  <a:schemeClr val="tx1"/>
                </a:solidFill>
              </a:rPr>
              <a:t>The </a:t>
            </a:r>
            <a:r>
              <a:rPr lang="en-US" b="0" i="1" dirty="0">
                <a:solidFill>
                  <a:schemeClr val="tx1"/>
                </a:solidFill>
              </a:rPr>
              <a:t>fetch</a:t>
            </a:r>
            <a:r>
              <a:rPr lang="en-US" b="0" dirty="0">
                <a:solidFill>
                  <a:schemeClr val="tx1"/>
                </a:solidFill>
              </a:rPr>
              <a:t> or </a:t>
            </a:r>
            <a:r>
              <a:rPr lang="en-US" b="0" i="1" dirty="0">
                <a:solidFill>
                  <a:schemeClr val="tx1"/>
                </a:solidFill>
              </a:rPr>
              <a:t>fetch</a:t>
            </a:r>
            <a:r>
              <a:rPr lang="en-US" b="0" dirty="0">
                <a:solidFill>
                  <a:schemeClr val="tx1"/>
                </a:solidFill>
              </a:rPr>
              <a:t> </a:t>
            </a:r>
            <a:r>
              <a:rPr lang="en-US" b="0" i="1" dirty="0">
                <a:solidFill>
                  <a:schemeClr val="tx1"/>
                </a:solidFill>
              </a:rPr>
              <a:t>length</a:t>
            </a:r>
            <a:r>
              <a:rPr lang="en-US" b="0" dirty="0">
                <a:solidFill>
                  <a:schemeClr val="tx1"/>
                </a:solidFill>
              </a:rPr>
              <a:t> of a water body is the length of water over which wind has blown without obstruction.</a:t>
            </a:r>
          </a:p>
          <a:p>
            <a:pPr marL="285750" indent="-285750">
              <a:buFont typeface="Arial" panose="020B0604020202020204" pitchFamily="34" charset="0"/>
              <a:buChar char="•"/>
            </a:pPr>
            <a:r>
              <a:rPr lang="en-US" b="0" dirty="0">
                <a:solidFill>
                  <a:schemeClr val="tx1"/>
                </a:solidFill>
              </a:rPr>
              <a:t>The fetch varies with the direction of the wind.</a:t>
            </a:r>
          </a:p>
          <a:p>
            <a:pPr marL="285750" indent="-285750">
              <a:buFont typeface="Arial" panose="020B0604020202020204" pitchFamily="34" charset="0"/>
              <a:buChar char="•"/>
            </a:pPr>
            <a:r>
              <a:rPr lang="en-US" b="0" dirty="0">
                <a:solidFill>
                  <a:schemeClr val="tx1"/>
                </a:solidFill>
              </a:rPr>
              <a:t>If the fetch of the prevailing wind is aligned with the long axis of the water body, then the wind effect on mixing is at its maximum.</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5</a:t>
            </a:fld>
            <a:endParaRPr lang="en-US"/>
          </a:p>
        </p:txBody>
      </p:sp>
      <p:pic>
        <p:nvPicPr>
          <p:cNvPr id="2" name="Picture 1">
            <a:extLst>
              <a:ext uri="{FF2B5EF4-FFF2-40B4-BE49-F238E27FC236}">
                <a16:creationId xmlns:a16="http://schemas.microsoft.com/office/drawing/2014/main" id="{52EE49F7-0415-664F-707A-90D590EE4BB6}"/>
              </a:ext>
            </a:extLst>
          </p:cNvPr>
          <p:cNvPicPr>
            <a:picLocks noChangeAspect="1"/>
          </p:cNvPicPr>
          <p:nvPr/>
        </p:nvPicPr>
        <p:blipFill>
          <a:blip r:embed="rId2"/>
          <a:stretch>
            <a:fillRect/>
          </a:stretch>
        </p:blipFill>
        <p:spPr>
          <a:xfrm>
            <a:off x="7940509" y="515153"/>
            <a:ext cx="3634680" cy="2726012"/>
          </a:xfrm>
          <a:prstGeom prst="rect">
            <a:avLst/>
          </a:prstGeom>
          <a:ln w="19050">
            <a:solidFill>
              <a:schemeClr val="bg1"/>
            </a:solidFill>
          </a:ln>
        </p:spPr>
      </p:pic>
      <p:pic>
        <p:nvPicPr>
          <p:cNvPr id="3" name="Picture 2" descr="A boat in the water&#10;&#10;Description automatically generated with medium confidence">
            <a:extLst>
              <a:ext uri="{FF2B5EF4-FFF2-40B4-BE49-F238E27FC236}">
                <a16:creationId xmlns:a16="http://schemas.microsoft.com/office/drawing/2014/main" id="{621DE973-85EB-FC64-844B-6E0F979D413C}"/>
              </a:ext>
            </a:extLst>
          </p:cNvPr>
          <p:cNvPicPr>
            <a:picLocks noChangeAspect="1"/>
          </p:cNvPicPr>
          <p:nvPr/>
        </p:nvPicPr>
        <p:blipFill>
          <a:blip r:embed="rId3"/>
          <a:stretch>
            <a:fillRect/>
          </a:stretch>
        </p:blipFill>
        <p:spPr>
          <a:xfrm>
            <a:off x="7940510" y="3237567"/>
            <a:ext cx="3634680" cy="3010464"/>
          </a:xfrm>
          <a:prstGeom prst="rect">
            <a:avLst/>
          </a:prstGeom>
          <a:ln>
            <a:solidFill>
              <a:schemeClr val="accent1"/>
            </a:solidFill>
          </a:ln>
        </p:spPr>
      </p:pic>
      <p:pic>
        <p:nvPicPr>
          <p:cNvPr id="5" name="Picture 4">
            <a:extLst>
              <a:ext uri="{FF2B5EF4-FFF2-40B4-BE49-F238E27FC236}">
                <a16:creationId xmlns:a16="http://schemas.microsoft.com/office/drawing/2014/main" id="{F8843102-2FFF-F6C6-53F2-4B66AA5365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463" y="2837204"/>
            <a:ext cx="5182870" cy="3321685"/>
          </a:xfrm>
          <a:prstGeom prst="rect">
            <a:avLst/>
          </a:prstGeom>
          <a:noFill/>
          <a:ln w="0">
            <a:solidFill>
              <a:schemeClr val="tx1"/>
            </a:solidFill>
            <a:miter lim="800000"/>
            <a:headEnd/>
            <a:tailEnd/>
          </a:ln>
        </p:spPr>
      </p:pic>
    </p:spTree>
    <p:extLst>
      <p:ext uri="{BB962C8B-B14F-4D97-AF65-F5344CB8AC3E}">
        <p14:creationId xmlns:p14="http://schemas.microsoft.com/office/powerpoint/2010/main" val="311752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Water Quality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5632362" cy="4718049"/>
          </a:xfrm>
        </p:spPr>
        <p:txBody>
          <a:bodyPr/>
          <a:lstStyle/>
          <a:p>
            <a:pPr marL="285750" indent="-285750">
              <a:buFont typeface="Arial" panose="020B0604020202020204" pitchFamily="34" charset="0"/>
              <a:buChar char="•"/>
            </a:pPr>
            <a:r>
              <a:rPr lang="en-US" b="0" dirty="0">
                <a:solidFill>
                  <a:schemeClr val="tx1"/>
                </a:solidFill>
              </a:rPr>
              <a:t>Water quality affects the clarity of the water.</a:t>
            </a:r>
          </a:p>
          <a:p>
            <a:pPr marL="285750" indent="-285750">
              <a:buFont typeface="Arial" panose="020B0604020202020204" pitchFamily="34" charset="0"/>
              <a:buChar char="•"/>
            </a:pPr>
            <a:r>
              <a:rPr lang="en-US" b="0" dirty="0">
                <a:solidFill>
                  <a:schemeClr val="tx1"/>
                </a:solidFill>
              </a:rPr>
              <a:t>Water clarity affects the depth that solar radiation penetrates the water surface.</a:t>
            </a:r>
          </a:p>
          <a:p>
            <a:pPr marL="285750" indent="-285750">
              <a:buFont typeface="Arial" panose="020B0604020202020204" pitchFamily="34" charset="0"/>
              <a:buChar char="•"/>
            </a:pPr>
            <a:r>
              <a:rPr lang="en-US" b="0" dirty="0">
                <a:solidFill>
                  <a:schemeClr val="tx1"/>
                </a:solidFill>
              </a:rPr>
              <a:t>Clear lakes tend to have deep and relatively cool epilimnions and weak stratification.</a:t>
            </a:r>
          </a:p>
          <a:p>
            <a:pPr marL="285750" indent="-285750">
              <a:buFont typeface="Arial" panose="020B0604020202020204" pitchFamily="34" charset="0"/>
              <a:buChar char="•"/>
            </a:pPr>
            <a:r>
              <a:rPr lang="en-US" b="0" dirty="0">
                <a:solidFill>
                  <a:schemeClr val="tx1"/>
                </a:solidFill>
              </a:rPr>
              <a:t>Turbid lakes tend to have shallow and warm epilimnions and strong stratification.</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6</a:t>
            </a:fld>
            <a:endParaRPr lang="en-US"/>
          </a:p>
        </p:txBody>
      </p:sp>
      <p:pic>
        <p:nvPicPr>
          <p:cNvPr id="3076" name="Picture 4" descr="Annual Secchi chart 1968-2021">
            <a:extLst>
              <a:ext uri="{FF2B5EF4-FFF2-40B4-BE49-F238E27FC236}">
                <a16:creationId xmlns:a16="http://schemas.microsoft.com/office/drawing/2014/main" id="{91A1D13B-C0E7-53FC-5251-D162F269C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3" y="560868"/>
            <a:ext cx="5632362" cy="31935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lider underwater">
            <a:extLst>
              <a:ext uri="{FF2B5EF4-FFF2-40B4-BE49-F238E27FC236}">
                <a16:creationId xmlns:a16="http://schemas.microsoft.com/office/drawing/2014/main" id="{3020A36A-6FC8-F790-D670-1D094AE0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90" y="3429000"/>
            <a:ext cx="3756339" cy="28172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SGS Activities in Lake Tahoe">
            <a:extLst>
              <a:ext uri="{FF2B5EF4-FFF2-40B4-BE49-F238E27FC236}">
                <a16:creationId xmlns:a16="http://schemas.microsoft.com/office/drawing/2014/main" id="{7452C2AB-9761-1D42-739D-FB0FD1A8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377" y="3610331"/>
            <a:ext cx="4292473" cy="260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2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Climate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340786" y="1355930"/>
            <a:ext cx="6653536" cy="4921392"/>
          </a:xfrm>
        </p:spPr>
        <p:txBody>
          <a:bodyPr/>
          <a:lstStyle/>
          <a:p>
            <a:pPr marL="285750" indent="-285750">
              <a:buFont typeface="Arial" panose="020B0604020202020204" pitchFamily="34" charset="0"/>
              <a:buChar char="•"/>
            </a:pPr>
            <a:r>
              <a:rPr lang="en-US" b="0" dirty="0">
                <a:solidFill>
                  <a:schemeClr val="tx1"/>
                </a:solidFill>
              </a:rPr>
              <a:t>Climate change can have a significant affect on reservoir hydrodynamics.</a:t>
            </a:r>
          </a:p>
          <a:p>
            <a:pPr marL="285750" indent="-285750">
              <a:buFont typeface="Arial" panose="020B0604020202020204" pitchFamily="34" charset="0"/>
              <a:buChar char="•"/>
            </a:pPr>
            <a:r>
              <a:rPr lang="en-US" b="0" dirty="0">
                <a:solidFill>
                  <a:schemeClr val="tx1"/>
                </a:solidFill>
              </a:rPr>
              <a:t>As climate and water temperatures increase, while average wind forcing remains the same, the seasonal stratification will tend to strengthen. This can reduce the tendency of the reservoir to overturn (mix vertically). Poor water quality conditions can intensify in the hypolimnion.</a:t>
            </a:r>
          </a:p>
          <a:p>
            <a:pPr marL="857250" lvl="1" indent="-285750"/>
            <a:r>
              <a:rPr lang="en-US" b="0" dirty="0">
                <a:solidFill>
                  <a:schemeClr val="tx1"/>
                </a:solidFill>
              </a:rPr>
              <a:t>Example: In Lake Tahoe, a significant quantity of phosphorus is bound with iron in the sediment. Hypoxic conditions could release the phosphorus into the water column, resulting in significant internal loading of phosphorus, increasing algae concentrations.</a:t>
            </a:r>
          </a:p>
          <a:p>
            <a:pPr marL="285750" indent="-285750">
              <a:buFont typeface="Arial" panose="020B0604020202020204" pitchFamily="34" charset="0"/>
              <a:buChar char="•"/>
            </a:pPr>
            <a:r>
              <a:rPr lang="en-US" b="0" dirty="0">
                <a:solidFill>
                  <a:schemeClr val="tx1"/>
                </a:solidFill>
              </a:rPr>
              <a:t>On the other hand, if climate change increases the strength and frequency of occurrence of intense storms, wind forcing will affect the diurnal stratification. However, extreme precipitation can lead to increased particle inputs from runoff and erosion, which may decrease water clarity.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7</a:t>
            </a:fld>
            <a:endParaRPr lang="en-US"/>
          </a:p>
        </p:txBody>
      </p:sp>
      <p:pic>
        <p:nvPicPr>
          <p:cNvPr id="2050" name="Picture 2">
            <a:extLst>
              <a:ext uri="{FF2B5EF4-FFF2-40B4-BE49-F238E27FC236}">
                <a16:creationId xmlns:a16="http://schemas.microsoft.com/office/drawing/2014/main" id="{D22299D8-89E3-6CAB-2CB6-1021BFB5B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032" y="3429000"/>
            <a:ext cx="4614930" cy="2709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ocky beach with a body of water in the background&#10;&#10;Description automatically generated with medium confidence">
            <a:extLst>
              <a:ext uri="{FF2B5EF4-FFF2-40B4-BE49-F238E27FC236}">
                <a16:creationId xmlns:a16="http://schemas.microsoft.com/office/drawing/2014/main" id="{FB514740-DEFF-9AF9-F325-6C5D776C126C}"/>
              </a:ext>
            </a:extLst>
          </p:cNvPr>
          <p:cNvPicPr>
            <a:picLocks noChangeAspect="1"/>
          </p:cNvPicPr>
          <p:nvPr/>
        </p:nvPicPr>
        <p:blipFill>
          <a:blip r:embed="rId3"/>
          <a:stretch>
            <a:fillRect/>
          </a:stretch>
        </p:blipFill>
        <p:spPr>
          <a:xfrm>
            <a:off x="7101032" y="457200"/>
            <a:ext cx="4614930" cy="3177379"/>
          </a:xfrm>
          <a:prstGeom prst="rect">
            <a:avLst/>
          </a:prstGeom>
        </p:spPr>
      </p:pic>
    </p:spTree>
    <p:extLst>
      <p:ext uri="{BB962C8B-B14F-4D97-AF65-F5344CB8AC3E}">
        <p14:creationId xmlns:p14="http://schemas.microsoft.com/office/powerpoint/2010/main" val="3666309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Seiches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081094"/>
            <a:ext cx="6680200" cy="5203796"/>
          </a:xfrm>
        </p:spPr>
        <p:txBody>
          <a:bodyPr/>
          <a:lstStyle/>
          <a:p>
            <a:pPr marL="342900" indent="-342900">
              <a:buFont typeface="Arial" panose="020B0604020202020204" pitchFamily="34" charset="0"/>
              <a:buChar char="•"/>
            </a:pPr>
            <a:r>
              <a:rPr lang="en-US" sz="2000" b="0" dirty="0">
                <a:solidFill>
                  <a:schemeClr val="tx1"/>
                </a:solidFill>
              </a:rPr>
              <a:t>As wind blows across the water surface, it causes the water surface to tilt. It rises at the downwind side and lowers at the downwind side.</a:t>
            </a:r>
          </a:p>
          <a:p>
            <a:pPr marL="342900" indent="-342900">
              <a:buFont typeface="Arial" panose="020B0604020202020204" pitchFamily="34" charset="0"/>
              <a:buChar char="•"/>
            </a:pPr>
            <a:r>
              <a:rPr lang="en-US" sz="2000" b="0" dirty="0">
                <a:solidFill>
                  <a:schemeClr val="tx1"/>
                </a:solidFill>
              </a:rPr>
              <a:t>The elevation change is small. For a water body with a fetch of 10 km, the maximum elevation change at the upwind end is only a few centimeters.</a:t>
            </a:r>
          </a:p>
          <a:p>
            <a:pPr marL="342900" indent="-342900">
              <a:buFont typeface="Arial" panose="020B0604020202020204" pitchFamily="34" charset="0"/>
              <a:buChar char="•"/>
            </a:pPr>
            <a:r>
              <a:rPr lang="en-US" sz="2000" b="0" dirty="0">
                <a:solidFill>
                  <a:schemeClr val="tx1"/>
                </a:solidFill>
              </a:rPr>
              <a:t>When the wind slows down, the water surface tilts in the opposite direction, but it moves past the equilibrium point. This cycle results in a basin-wide standing wave, called a seiche.</a:t>
            </a:r>
          </a:p>
          <a:p>
            <a:pPr marL="342900" indent="-342900">
              <a:buFont typeface="Arial" panose="020B0604020202020204" pitchFamily="34" charset="0"/>
              <a:buChar char="•"/>
            </a:pPr>
            <a:r>
              <a:rPr lang="en-US" sz="2000" b="0" dirty="0">
                <a:solidFill>
                  <a:schemeClr val="tx1"/>
                </a:solidFill>
              </a:rPr>
              <a:t>Seiches, like other surface waves are relatively fast and shallow.</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8</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72" name="Picture 8">
            <a:extLst>
              <a:ext uri="{FF2B5EF4-FFF2-40B4-BE49-F238E27FC236}">
                <a16:creationId xmlns:a16="http://schemas.microsoft.com/office/drawing/2014/main" id="{467634F8-18D0-4C65-FD68-AED124181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96" y="4955854"/>
            <a:ext cx="3602469" cy="120492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29595381-E57F-BD4F-0E97-727A24FE4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596" y="457199"/>
            <a:ext cx="4032112" cy="570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92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solidFill>
                  <a:schemeClr val="tx1"/>
                </a:solidFill>
              </a:rPr>
              <a:t>Internal Waves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081094"/>
            <a:ext cx="6865360" cy="5203796"/>
          </a:xfrm>
        </p:spPr>
        <p:txBody>
          <a:bodyPr/>
          <a:lstStyle/>
          <a:p>
            <a:pPr marL="342900" indent="-342900">
              <a:buFont typeface="Arial" panose="020B0604020202020204" pitchFamily="34" charset="0"/>
              <a:buChar char="•"/>
            </a:pPr>
            <a:r>
              <a:rPr lang="en-US" b="0" dirty="0">
                <a:solidFill>
                  <a:schemeClr val="tx1"/>
                </a:solidFill>
              </a:rPr>
              <a:t>The thermocline can oscillate up and down in response to seicheing, generating </a:t>
            </a:r>
            <a:r>
              <a:rPr lang="en-US" b="0" i="1" dirty="0">
                <a:solidFill>
                  <a:schemeClr val="tx1"/>
                </a:solidFill>
              </a:rPr>
              <a:t>internal waves</a:t>
            </a:r>
            <a:r>
              <a:rPr lang="en-US" b="0" dirty="0">
                <a:solidFill>
                  <a:schemeClr val="tx1"/>
                </a:solidFill>
              </a:rPr>
              <a:t>.</a:t>
            </a:r>
          </a:p>
          <a:p>
            <a:pPr marL="342900" indent="-342900">
              <a:buFont typeface="Arial" panose="020B0604020202020204" pitchFamily="34" charset="0"/>
              <a:buChar char="•"/>
            </a:pPr>
            <a:r>
              <a:rPr lang="en-US" b="0" dirty="0">
                <a:solidFill>
                  <a:schemeClr val="tx1"/>
                </a:solidFill>
              </a:rPr>
              <a:t>The smaller the density difference between two layers of fluid, the larger and slower the waves.</a:t>
            </a:r>
          </a:p>
          <a:p>
            <a:pPr marL="342900" indent="-342900">
              <a:buFont typeface="Arial" panose="020B0604020202020204" pitchFamily="34" charset="0"/>
              <a:buChar char="•"/>
            </a:pPr>
            <a:r>
              <a:rPr lang="en-US" b="0" dirty="0">
                <a:solidFill>
                  <a:schemeClr val="tx1"/>
                </a:solidFill>
              </a:rPr>
              <a:t>Seiches are small and fast.</a:t>
            </a:r>
          </a:p>
          <a:p>
            <a:pPr marL="342900" indent="-342900">
              <a:buFont typeface="Arial" panose="020B0604020202020204" pitchFamily="34" charset="0"/>
              <a:buChar char="•"/>
            </a:pPr>
            <a:r>
              <a:rPr lang="en-US" b="0" dirty="0">
                <a:solidFill>
                  <a:schemeClr val="tx1"/>
                </a:solidFill>
              </a:rPr>
              <a:t>Internal waves are large and slow.</a:t>
            </a:r>
          </a:p>
          <a:p>
            <a:pPr marL="342900" indent="-342900">
              <a:buFont typeface="Arial" panose="020B0604020202020204" pitchFamily="34" charset="0"/>
              <a:buChar char="•"/>
            </a:pPr>
            <a:r>
              <a:rPr lang="en-US" b="0" dirty="0">
                <a:solidFill>
                  <a:schemeClr val="tx1"/>
                </a:solidFill>
              </a:rPr>
              <a:t>Even though they are under the surface, they can be seen from the air and from space.</a:t>
            </a:r>
          </a:p>
          <a:p>
            <a:endParaRPr lang="en-US" b="0" dirty="0">
              <a:solidFill>
                <a:schemeClr val="tx1"/>
              </a:solidFill>
            </a:endParaRPr>
          </a:p>
          <a:p>
            <a:pPr marL="342900" indent="-342900">
              <a:buFont typeface="Arial" panose="020B0604020202020204" pitchFamily="34" charset="0"/>
              <a:buChar char="•"/>
            </a:pPr>
            <a:endParaRPr lang="en-US" b="0" dirty="0">
              <a:solidFill>
                <a:schemeClr val="tx1"/>
              </a:solidFill>
            </a:endParaRP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9</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descr="What we know about the internal waves that may have sunk Indonesia's  submarine - ABC News">
            <a:extLst>
              <a:ext uri="{FF2B5EF4-FFF2-40B4-BE49-F238E27FC236}">
                <a16:creationId xmlns:a16="http://schemas.microsoft.com/office/drawing/2014/main" id="{E3B333B3-B3FB-E7A7-26AA-E6B48E93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48" y="3506992"/>
            <a:ext cx="4841609" cy="27241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ssecting the ocean's unseen waves to learn where the heat, energy and  nutrients go (Nature) | New research findings from Princeton University">
            <a:extLst>
              <a:ext uri="{FF2B5EF4-FFF2-40B4-BE49-F238E27FC236}">
                <a16:creationId xmlns:a16="http://schemas.microsoft.com/office/drawing/2014/main" id="{020E8BDE-7636-5828-BFA7-06640D8F2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760" y="3352198"/>
            <a:ext cx="4321397" cy="287890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43F51B4E-71C6-CD9D-7B57-C6D89178D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003" y="457200"/>
            <a:ext cx="4321397" cy="288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518168"/>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Props1.xml><?xml version="1.0" encoding="utf-8"?>
<ds:datastoreItem xmlns:ds="http://schemas.openxmlformats.org/officeDocument/2006/customXml" ds:itemID="{10F5588F-53A5-4634-999F-75E3099FE0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978</TotalTime>
  <Words>1157</Words>
  <Application>Microsoft Macintosh PowerPoint</Application>
  <PresentationFormat>Widescreen</PresentationFormat>
  <Paragraphs>116</Paragraphs>
  <Slides>14</Slides>
  <Notes>0</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25" baseType="lpstr">
      <vt:lpstr>Arial</vt:lpstr>
      <vt:lpstr>Calibri</vt:lpstr>
      <vt:lpstr>Cambria Math</vt:lpstr>
      <vt:lpstr>Symbol</vt:lpstr>
      <vt:lpstr>Wingdings</vt:lpstr>
      <vt:lpstr>Title Slide Templates</vt:lpstr>
      <vt:lpstr>UNCL // FOUO Content</vt:lpstr>
      <vt:lpstr>UNCLASSIFIED Content</vt:lpstr>
      <vt:lpstr>Custom Classification Content</vt:lpstr>
      <vt:lpstr>Standard White Theme</vt:lpstr>
      <vt:lpstr>Picture</vt:lpstr>
      <vt:lpstr>Hydrodynamics Modeling</vt:lpstr>
      <vt:lpstr>Important Hydrodynamic Processes</vt:lpstr>
      <vt:lpstr>Vertical Stratification</vt:lpstr>
      <vt:lpstr>Meteorological Forcing</vt:lpstr>
      <vt:lpstr>Meteorological Forcing: Wind Fetch</vt:lpstr>
      <vt:lpstr>Water Quality Forcing</vt:lpstr>
      <vt:lpstr>Climate Forcing</vt:lpstr>
      <vt:lpstr>Seiches</vt:lpstr>
      <vt:lpstr>Internal Waves</vt:lpstr>
      <vt:lpstr>Harmful Algal Blooms</vt:lpstr>
      <vt:lpstr>Introduction to Fluid Dynamics</vt:lpstr>
      <vt:lpstr>Conservation of Mass: Continuity Equation</vt:lpstr>
      <vt:lpstr>Conservation of Momentum: Momentum Equations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Steissberg, Todd E ERDC-RDE-EL-CA CIV</cp:lastModifiedBy>
  <cp:revision>173</cp:revision>
  <cp:lastPrinted>2018-03-14T15:02:38Z</cp:lastPrinted>
  <dcterms:created xsi:type="dcterms:W3CDTF">2022-08-04T21:02:01Z</dcterms:created>
  <dcterms:modified xsi:type="dcterms:W3CDTF">2024-07-01T18:59:04Z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